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theme/themeOverride2.xml" ContentType="application/vnd.openxmlformats-officedocument.themeOverride+xml"/>
  <Override PartName="/ppt/notesSlides/notesSlide7.xml" ContentType="application/vnd.openxmlformats-officedocument.presentationml.notesSlide+xml"/>
  <Override PartName="/ppt/theme/themeOverride3.xml" ContentType="application/vnd.openxmlformats-officedocument.themeOverride+xml"/>
  <Override PartName="/ppt/notesSlides/notesSlide8.xml" ContentType="application/vnd.openxmlformats-officedocument.presentationml.notesSlide+xml"/>
  <Override PartName="/ppt/theme/themeOverride4.xml" ContentType="application/vnd.openxmlformats-officedocument.themeOverride+xml"/>
  <Override PartName="/ppt/notesSlides/notesSlide9.xml" ContentType="application/vnd.openxmlformats-officedocument.presentationml.notesSlide+xml"/>
  <Override PartName="/ppt/theme/themeOverride5.xml" ContentType="application/vnd.openxmlformats-officedocument.themeOverride+xml"/>
  <Override PartName="/ppt/notesSlides/notesSlide10.xml" ContentType="application/vnd.openxmlformats-officedocument.presentationml.notesSlide+xml"/>
  <Override PartName="/ppt/theme/themeOverride6.xml" ContentType="application/vnd.openxmlformats-officedocument.themeOverride+xml"/>
  <Override PartName="/ppt/notesSlides/notesSlide11.xml" ContentType="application/vnd.openxmlformats-officedocument.presentationml.notesSlide+xml"/>
  <Override PartName="/ppt/theme/themeOverride7.xml" ContentType="application/vnd.openxmlformats-officedocument.themeOverride+xml"/>
  <Override PartName="/ppt/notesSlides/notesSlide12.xml" ContentType="application/vnd.openxmlformats-officedocument.presentationml.notesSlide+xml"/>
  <Override PartName="/ppt/theme/themeOverride8.xml" ContentType="application/vnd.openxmlformats-officedocument.themeOverride+xml"/>
  <Override PartName="/ppt/notesSlides/notesSlide13.xml" ContentType="application/vnd.openxmlformats-officedocument.presentationml.notesSlide+xml"/>
  <Override PartName="/ppt/theme/themeOverride9.xml" ContentType="application/vnd.openxmlformats-officedocument.themeOverride+xml"/>
  <Override PartName="/ppt/notesSlides/notesSlide14.xml" ContentType="application/vnd.openxmlformats-officedocument.presentationml.notesSlide+xml"/>
  <Override PartName="/ppt/theme/themeOverride10.xml" ContentType="application/vnd.openxmlformats-officedocument.themeOverride+xml"/>
  <Override PartName="/ppt/notesSlides/notesSlide15.xml" ContentType="application/vnd.openxmlformats-officedocument.presentationml.notesSlide+xml"/>
  <Override PartName="/ppt/theme/themeOverride11.xml" ContentType="application/vnd.openxmlformats-officedocument.themeOverride+xml"/>
  <Override PartName="/ppt/notesSlides/notesSlide16.xml" ContentType="application/vnd.openxmlformats-officedocument.presentationml.notesSlide+xml"/>
  <Override PartName="/ppt/theme/themeOverride12.xml" ContentType="application/vnd.openxmlformats-officedocument.themeOverride+xml"/>
  <Override PartName="/ppt/notesSlides/notesSlide17.xml" ContentType="application/vnd.openxmlformats-officedocument.presentationml.notesSlide+xml"/>
  <Override PartName="/ppt/theme/themeOverride13.xml" ContentType="application/vnd.openxmlformats-officedocument.themeOverride+xml"/>
  <Override PartName="/ppt/notesSlides/notesSlide18.xml" ContentType="application/vnd.openxmlformats-officedocument.presentationml.notesSlide+xml"/>
  <Override PartName="/ppt/theme/themeOverride14.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Override15.xml" ContentType="application/vnd.openxmlformats-officedocument.themeOverride+xml"/>
  <Override PartName="/ppt/notesSlides/notesSlide21.xml" ContentType="application/vnd.openxmlformats-officedocument.presentationml.notesSlide+xml"/>
  <Override PartName="/ppt/theme/themeOverride16.xml" ContentType="application/vnd.openxmlformats-officedocument.themeOverride+xml"/>
  <Override PartName="/ppt/notesSlides/notesSlide22.xml" ContentType="application/vnd.openxmlformats-officedocument.presentationml.notesSlide+xml"/>
  <Override PartName="/ppt/theme/themeOverride17.xml" ContentType="application/vnd.openxmlformats-officedocument.themeOverride+xml"/>
  <Override PartName="/ppt/notesSlides/notesSlide23.xml" ContentType="application/vnd.openxmlformats-officedocument.presentationml.notesSlide+xml"/>
  <Override PartName="/ppt/theme/themeOverride18.xml" ContentType="application/vnd.openxmlformats-officedocument.themeOverride+xml"/>
  <Override PartName="/ppt/notesSlides/notesSlide24.xml" ContentType="application/vnd.openxmlformats-officedocument.presentationml.notesSlide+xml"/>
  <Override PartName="/ppt/theme/themeOverride19.xml" ContentType="application/vnd.openxmlformats-officedocument.themeOverride+xml"/>
  <Override PartName="/ppt/notesSlides/notesSlide25.xml" ContentType="application/vnd.openxmlformats-officedocument.presentationml.notesSlide+xml"/>
  <Override PartName="/ppt/theme/themeOverride20.xml" ContentType="application/vnd.openxmlformats-officedocument.themeOverr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1" r:id="rId1"/>
    <p:sldMasterId id="2147483682"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6" r:id="rId22"/>
    <p:sldId id="275" r:id="rId23"/>
    <p:sldId id="277" r:id="rId24"/>
    <p:sldId id="278" r:id="rId25"/>
    <p:sldId id="279" r:id="rId26"/>
    <p:sldId id="280" r:id="rId27"/>
    <p:sldId id="281" r:id="rId28"/>
  </p:sldIdLst>
  <p:sldSz cx="12192000" cy="6858000"/>
  <p:notesSz cx="6858000" cy="9144000"/>
  <p:embeddedFontLst>
    <p:embeddedFont>
      <p:font typeface="Avenir Next LT Pro" panose="020B0504020202020204" pitchFamily="34" charset="0"/>
      <p:regular r:id="rId30"/>
      <p:bold r:id="rId31"/>
      <p:italic r:id="rId32"/>
      <p:boldItalic r:id="rId33"/>
    </p:embeddedFont>
    <p:embeddedFont>
      <p:font typeface="Avenir Next LT Pro Demi" panose="020B0704020202020204" pitchFamily="34" charset="0"/>
      <p:bold r:id="rId34"/>
      <p:boldItalic r:id="rId35"/>
    </p:embeddedFont>
    <p:embeddedFont>
      <p:font typeface="Avenir Next LT Pro Light" panose="020B0304020202020204" pitchFamily="34" charset="0"/>
      <p:regular r:id="rId36"/>
      <p:italic r:id="rId37"/>
    </p:embeddedFont>
    <p:embeddedFont>
      <p:font typeface="DM Serif display" pitchFamily="2" charset="0"/>
      <p:regular r:id="rId38"/>
      <p:italic r:id="rId39"/>
    </p:embeddedFont>
    <p:embeddedFont>
      <p:font typeface="DM Serif display" pitchFamily="2" charset="0"/>
      <p:regular r:id="rId38"/>
      <p:italic r:id="rId39"/>
    </p:embeddedFont>
    <p:embeddedFont>
      <p:font typeface="Libre Franklin" pitchFamily="2" charset="0"/>
      <p:regular r:id="rId40"/>
      <p:bold r:id="rId41"/>
      <p:italic r:id="rId42"/>
      <p:boldItalic r:id="rId43"/>
    </p:embeddedFont>
    <p:embeddedFont>
      <p:font typeface="Roboto" panose="02000000000000000000" pitchFamily="2" charset="0"/>
      <p:regular r:id="rId44"/>
      <p:bold r:id="rId45"/>
      <p:italic r:id="rId46"/>
      <p:boldItalic r:id="rId47"/>
    </p:embeddedFont>
    <p:embeddedFont>
      <p:font typeface="Roboto Medium" panose="02000000000000000000" pitchFamily="2"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547F"/>
    <a:srgbClr val="35ACA3"/>
    <a:srgbClr val="D6F6F3"/>
    <a:srgbClr val="1A232D"/>
    <a:srgbClr val="FF0000"/>
    <a:srgbClr val="FFA700"/>
    <a:srgbClr val="FF7D7D"/>
    <a:srgbClr val="FFE1E1"/>
    <a:srgbClr val="FF4747"/>
    <a:srgbClr val="9AE1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28AE1C-EEAE-4333-8988-6978BC22B485}" v="167" dt="2024-10-08T17:15:05.583"/>
  </p1510:revLst>
</p1510:revInfo>
</file>

<file path=ppt/tableStyles.xml><?xml version="1.0" encoding="utf-8"?>
<a:tblStyleLst xmlns:a="http://schemas.openxmlformats.org/drawingml/2006/main" def="{21AA5BD7-730E-42D8-9243-BABD1F03BF4F}">
  <a:tblStyle styleId="{21AA5BD7-730E-42D8-9243-BABD1F03BF4F}"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090" autoAdjust="0"/>
  </p:normalViewPr>
  <p:slideViewPr>
    <p:cSldViewPr snapToGrid="0">
      <p:cViewPr varScale="1">
        <p:scale>
          <a:sx n="124" d="100"/>
          <a:sy n="124" d="100"/>
        </p:scale>
        <p:origin x="389"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0.fntdata"/><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notesMaster" Target="notesMasters/notesMaster1.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font" Target="fonts/font2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8.xml"/><Relationship Id="rId41" Type="http://schemas.openxmlformats.org/officeDocument/2006/relationships/font" Target="fonts/font12.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49" Type="http://schemas.openxmlformats.org/officeDocument/2006/relationships/font" Target="fonts/font20.fntdata"/><Relationship Id="rId57" Type="http://schemas.microsoft.com/office/2015/10/relationships/revisionInfo" Target="revisionInfo.xml"/><Relationship Id="rId10" Type="http://schemas.openxmlformats.org/officeDocument/2006/relationships/slide" Target="slides/slide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Xiomara Garcia" userId="fd7e9291-7fd4-43ac-8e6e-c89f03af2ecc" providerId="ADAL" clId="{5528AE1C-EEAE-4333-8988-6978BC22B485}"/>
    <pc:docChg chg="undo redo custSel addSld modSld sldOrd">
      <pc:chgData name="Jessica Xiomara Garcia" userId="fd7e9291-7fd4-43ac-8e6e-c89f03af2ecc" providerId="ADAL" clId="{5528AE1C-EEAE-4333-8988-6978BC22B485}" dt="2024-10-08T17:15:37.430" v="975" actId="1037"/>
      <pc:docMkLst>
        <pc:docMk/>
      </pc:docMkLst>
      <pc:sldChg chg="addSp delSp modSp mod">
        <pc:chgData name="Jessica Xiomara Garcia" userId="fd7e9291-7fd4-43ac-8e6e-c89f03af2ecc" providerId="ADAL" clId="{5528AE1C-EEAE-4333-8988-6978BC22B485}" dt="2024-10-08T16:57:09.106" v="427" actId="478"/>
        <pc:sldMkLst>
          <pc:docMk/>
          <pc:sldMk cId="0" sldId="256"/>
        </pc:sldMkLst>
        <pc:picChg chg="add del mod">
          <ac:chgData name="Jessica Xiomara Garcia" userId="fd7e9291-7fd4-43ac-8e6e-c89f03af2ecc" providerId="ADAL" clId="{5528AE1C-EEAE-4333-8988-6978BC22B485}" dt="2024-10-08T16:57:09.106" v="427" actId="478"/>
          <ac:picMkLst>
            <pc:docMk/>
            <pc:sldMk cId="0" sldId="256"/>
            <ac:picMk id="2" creationId="{FC68FDF8-EF52-2D3B-3824-81AAFAE45ED5}"/>
          </ac:picMkLst>
        </pc:picChg>
        <pc:picChg chg="add del mod">
          <ac:chgData name="Jessica Xiomara Garcia" userId="fd7e9291-7fd4-43ac-8e6e-c89f03af2ecc" providerId="ADAL" clId="{5528AE1C-EEAE-4333-8988-6978BC22B485}" dt="2024-10-08T16:56:45.799" v="420" actId="478"/>
          <ac:picMkLst>
            <pc:docMk/>
            <pc:sldMk cId="0" sldId="256"/>
            <ac:picMk id="3" creationId="{FE64509B-C91A-EA8B-30C1-51C33EFA34B8}"/>
          </ac:picMkLst>
        </pc:picChg>
        <pc:picChg chg="add mod ord">
          <ac:chgData name="Jessica Xiomara Garcia" userId="fd7e9291-7fd4-43ac-8e6e-c89f03af2ecc" providerId="ADAL" clId="{5528AE1C-EEAE-4333-8988-6978BC22B485}" dt="2024-10-08T16:57:08.565" v="426" actId="1037"/>
          <ac:picMkLst>
            <pc:docMk/>
            <pc:sldMk cId="0" sldId="256"/>
            <ac:picMk id="5" creationId="{4F4904A6-D4BA-2AAA-C0E7-A6E10C64868E}"/>
          </ac:picMkLst>
        </pc:picChg>
        <pc:picChg chg="add del mod ord">
          <ac:chgData name="Jessica Xiomara Garcia" userId="fd7e9291-7fd4-43ac-8e6e-c89f03af2ecc" providerId="ADAL" clId="{5528AE1C-EEAE-4333-8988-6978BC22B485}" dt="2024-10-08T16:57:08.565" v="426" actId="1037"/>
          <ac:picMkLst>
            <pc:docMk/>
            <pc:sldMk cId="0" sldId="256"/>
            <ac:picMk id="6" creationId="{736E65DE-9EA6-44D2-E354-B1101C1564A0}"/>
          </ac:picMkLst>
        </pc:picChg>
        <pc:picChg chg="add del">
          <ac:chgData name="Jessica Xiomara Garcia" userId="fd7e9291-7fd4-43ac-8e6e-c89f03af2ecc" providerId="ADAL" clId="{5528AE1C-EEAE-4333-8988-6978BC22B485}" dt="2024-10-08T16:45:23.298" v="25" actId="478"/>
          <ac:picMkLst>
            <pc:docMk/>
            <pc:sldMk cId="0" sldId="256"/>
            <ac:picMk id="7" creationId="{A777144D-D25D-A13A-2340-F143C1118F93}"/>
          </ac:picMkLst>
        </pc:picChg>
      </pc:sldChg>
      <pc:sldChg chg="modSp mod">
        <pc:chgData name="Jessica Xiomara Garcia" userId="fd7e9291-7fd4-43ac-8e6e-c89f03af2ecc" providerId="ADAL" clId="{5528AE1C-EEAE-4333-8988-6978BC22B485}" dt="2024-10-08T17:12:36.104" v="895" actId="20577"/>
        <pc:sldMkLst>
          <pc:docMk/>
          <pc:sldMk cId="0" sldId="257"/>
        </pc:sldMkLst>
        <pc:spChg chg="mod">
          <ac:chgData name="Jessica Xiomara Garcia" userId="fd7e9291-7fd4-43ac-8e6e-c89f03af2ecc" providerId="ADAL" clId="{5528AE1C-EEAE-4333-8988-6978BC22B485}" dt="2024-10-08T17:12:36.104" v="895" actId="20577"/>
          <ac:spMkLst>
            <pc:docMk/>
            <pc:sldMk cId="0" sldId="257"/>
            <ac:spMk id="218" creationId="{00000000-0000-0000-0000-000000000000}"/>
          </ac:spMkLst>
        </pc:spChg>
      </pc:sldChg>
      <pc:sldChg chg="addSp delSp modSp mod">
        <pc:chgData name="Jessica Xiomara Garcia" userId="fd7e9291-7fd4-43ac-8e6e-c89f03af2ecc" providerId="ADAL" clId="{5528AE1C-EEAE-4333-8988-6978BC22B485}" dt="2024-10-08T17:12:54.723" v="897"/>
        <pc:sldMkLst>
          <pc:docMk/>
          <pc:sldMk cId="0" sldId="258"/>
        </pc:sldMkLst>
        <pc:spChg chg="add mod">
          <ac:chgData name="Jessica Xiomara Garcia" userId="fd7e9291-7fd4-43ac-8e6e-c89f03af2ecc" providerId="ADAL" clId="{5528AE1C-EEAE-4333-8988-6978BC22B485}" dt="2024-10-08T17:12:54.723" v="897"/>
          <ac:spMkLst>
            <pc:docMk/>
            <pc:sldMk cId="0" sldId="258"/>
            <ac:spMk id="2" creationId="{818F12F0-4FAD-9988-74A8-76B8C49331D8}"/>
          </ac:spMkLst>
        </pc:spChg>
        <pc:spChg chg="del mod">
          <ac:chgData name="Jessica Xiomara Garcia" userId="fd7e9291-7fd4-43ac-8e6e-c89f03af2ecc" providerId="ADAL" clId="{5528AE1C-EEAE-4333-8988-6978BC22B485}" dt="2024-10-08T17:12:53.538" v="896" actId="478"/>
          <ac:spMkLst>
            <pc:docMk/>
            <pc:sldMk cId="0" sldId="258"/>
            <ac:spMk id="29" creationId="{16CFC12F-7CE0-5046-E7D7-763B2020177F}"/>
          </ac:spMkLst>
        </pc:spChg>
        <pc:grpChg chg="del">
          <ac:chgData name="Jessica Xiomara Garcia" userId="fd7e9291-7fd4-43ac-8e6e-c89f03af2ecc" providerId="ADAL" clId="{5528AE1C-EEAE-4333-8988-6978BC22B485}" dt="2024-10-08T17:12:53.538" v="896" actId="478"/>
          <ac:grpSpMkLst>
            <pc:docMk/>
            <pc:sldMk cId="0" sldId="258"/>
            <ac:grpSpMk id="25" creationId="{50A66608-8863-4953-40E4-89E73848C07A}"/>
          </ac:grpSpMkLst>
        </pc:grpChg>
      </pc:sldChg>
      <pc:sldChg chg="addSp delSp modSp mod">
        <pc:chgData name="Jessica Xiomara Garcia" userId="fd7e9291-7fd4-43ac-8e6e-c89f03af2ecc" providerId="ADAL" clId="{5528AE1C-EEAE-4333-8988-6978BC22B485}" dt="2024-10-08T17:13:03.736" v="899"/>
        <pc:sldMkLst>
          <pc:docMk/>
          <pc:sldMk cId="0" sldId="259"/>
        </pc:sldMkLst>
        <pc:spChg chg="add mod">
          <ac:chgData name="Jessica Xiomara Garcia" userId="fd7e9291-7fd4-43ac-8e6e-c89f03af2ecc" providerId="ADAL" clId="{5528AE1C-EEAE-4333-8988-6978BC22B485}" dt="2024-10-08T17:13:03.736" v="899"/>
          <ac:spMkLst>
            <pc:docMk/>
            <pc:sldMk cId="0" sldId="259"/>
            <ac:spMk id="3" creationId="{D21DBAE9-99C1-8F31-8695-C118FA2F19ED}"/>
          </ac:spMkLst>
        </pc:spChg>
        <pc:spChg chg="del mod">
          <ac:chgData name="Jessica Xiomara Garcia" userId="fd7e9291-7fd4-43ac-8e6e-c89f03af2ecc" providerId="ADAL" clId="{5528AE1C-EEAE-4333-8988-6978BC22B485}" dt="2024-10-08T17:13:02.408" v="898" actId="478"/>
          <ac:spMkLst>
            <pc:docMk/>
            <pc:sldMk cId="0" sldId="259"/>
            <ac:spMk id="22" creationId="{25B7C52A-4BFD-29D8-2260-6A875006A35C}"/>
          </ac:spMkLst>
        </pc:spChg>
        <pc:grpChg chg="del">
          <ac:chgData name="Jessica Xiomara Garcia" userId="fd7e9291-7fd4-43ac-8e6e-c89f03af2ecc" providerId="ADAL" clId="{5528AE1C-EEAE-4333-8988-6978BC22B485}" dt="2024-10-08T17:13:02.408" v="898" actId="478"/>
          <ac:grpSpMkLst>
            <pc:docMk/>
            <pc:sldMk cId="0" sldId="259"/>
            <ac:grpSpMk id="18" creationId="{DF364648-CB28-2133-0F07-8EDF7AB32C61}"/>
          </ac:grpSpMkLst>
        </pc:grpChg>
      </pc:sldChg>
      <pc:sldChg chg="addSp delSp modSp mod modNotesTx">
        <pc:chgData name="Jessica Xiomara Garcia" userId="fd7e9291-7fd4-43ac-8e6e-c89f03af2ecc" providerId="ADAL" clId="{5528AE1C-EEAE-4333-8988-6978BC22B485}" dt="2024-10-08T17:13:09.766" v="901"/>
        <pc:sldMkLst>
          <pc:docMk/>
          <pc:sldMk cId="0" sldId="260"/>
        </pc:sldMkLst>
        <pc:spChg chg="add mod">
          <ac:chgData name="Jessica Xiomara Garcia" userId="fd7e9291-7fd4-43ac-8e6e-c89f03af2ecc" providerId="ADAL" clId="{5528AE1C-EEAE-4333-8988-6978BC22B485}" dt="2024-10-08T17:13:09.766" v="901"/>
          <ac:spMkLst>
            <pc:docMk/>
            <pc:sldMk cId="0" sldId="260"/>
            <ac:spMk id="2" creationId="{7B25D8B5-AC11-7E9C-E217-27F574A7B3D1}"/>
          </ac:spMkLst>
        </pc:spChg>
        <pc:spChg chg="del mod">
          <ac:chgData name="Jessica Xiomara Garcia" userId="fd7e9291-7fd4-43ac-8e6e-c89f03af2ecc" providerId="ADAL" clId="{5528AE1C-EEAE-4333-8988-6978BC22B485}" dt="2024-10-08T17:13:08.889" v="900" actId="478"/>
          <ac:spMkLst>
            <pc:docMk/>
            <pc:sldMk cId="0" sldId="260"/>
            <ac:spMk id="21" creationId="{BB2F65E4-FA54-B010-3BE7-FE54FA318B83}"/>
          </ac:spMkLst>
        </pc:spChg>
        <pc:grpChg chg="del">
          <ac:chgData name="Jessica Xiomara Garcia" userId="fd7e9291-7fd4-43ac-8e6e-c89f03af2ecc" providerId="ADAL" clId="{5528AE1C-EEAE-4333-8988-6978BC22B485}" dt="2024-10-08T17:13:08.889" v="900" actId="478"/>
          <ac:grpSpMkLst>
            <pc:docMk/>
            <pc:sldMk cId="0" sldId="260"/>
            <ac:grpSpMk id="17" creationId="{729BC0E8-5610-3F44-CB41-8B41DE90A7F3}"/>
          </ac:grpSpMkLst>
        </pc:grpChg>
      </pc:sldChg>
      <pc:sldChg chg="addSp delSp modSp mod modNotesTx">
        <pc:chgData name="Jessica Xiomara Garcia" userId="fd7e9291-7fd4-43ac-8e6e-c89f03af2ecc" providerId="ADAL" clId="{5528AE1C-EEAE-4333-8988-6978BC22B485}" dt="2024-10-08T17:13:15.333" v="903"/>
        <pc:sldMkLst>
          <pc:docMk/>
          <pc:sldMk cId="0" sldId="261"/>
        </pc:sldMkLst>
        <pc:spChg chg="add mod">
          <ac:chgData name="Jessica Xiomara Garcia" userId="fd7e9291-7fd4-43ac-8e6e-c89f03af2ecc" providerId="ADAL" clId="{5528AE1C-EEAE-4333-8988-6978BC22B485}" dt="2024-10-08T17:13:15.333" v="903"/>
          <ac:spMkLst>
            <pc:docMk/>
            <pc:sldMk cId="0" sldId="261"/>
            <ac:spMk id="2" creationId="{72BD4FA1-5800-CD2B-48F9-8B90107CE72C}"/>
          </ac:spMkLst>
        </pc:spChg>
        <pc:spChg chg="del mod">
          <ac:chgData name="Jessica Xiomara Garcia" userId="fd7e9291-7fd4-43ac-8e6e-c89f03af2ecc" providerId="ADAL" clId="{5528AE1C-EEAE-4333-8988-6978BC22B485}" dt="2024-10-08T17:13:14.800" v="902" actId="478"/>
          <ac:spMkLst>
            <pc:docMk/>
            <pc:sldMk cId="0" sldId="261"/>
            <ac:spMk id="22" creationId="{B48A6E9E-C35A-D01D-4A86-8DCA3B5C58B7}"/>
          </ac:spMkLst>
        </pc:spChg>
        <pc:grpChg chg="del">
          <ac:chgData name="Jessica Xiomara Garcia" userId="fd7e9291-7fd4-43ac-8e6e-c89f03af2ecc" providerId="ADAL" clId="{5528AE1C-EEAE-4333-8988-6978BC22B485}" dt="2024-10-08T17:13:14.800" v="902" actId="478"/>
          <ac:grpSpMkLst>
            <pc:docMk/>
            <pc:sldMk cId="0" sldId="261"/>
            <ac:grpSpMk id="18" creationId="{B5971027-647B-AFDB-3998-BE33038D0389}"/>
          </ac:grpSpMkLst>
        </pc:grpChg>
      </pc:sldChg>
      <pc:sldChg chg="addSp delSp modSp mod">
        <pc:chgData name="Jessica Xiomara Garcia" userId="fd7e9291-7fd4-43ac-8e6e-c89f03af2ecc" providerId="ADAL" clId="{5528AE1C-EEAE-4333-8988-6978BC22B485}" dt="2024-10-08T17:13:20.513" v="905"/>
        <pc:sldMkLst>
          <pc:docMk/>
          <pc:sldMk cId="0" sldId="262"/>
        </pc:sldMkLst>
        <pc:spChg chg="add mod">
          <ac:chgData name="Jessica Xiomara Garcia" userId="fd7e9291-7fd4-43ac-8e6e-c89f03af2ecc" providerId="ADAL" clId="{5528AE1C-EEAE-4333-8988-6978BC22B485}" dt="2024-10-08T17:13:20.513" v="905"/>
          <ac:spMkLst>
            <pc:docMk/>
            <pc:sldMk cId="0" sldId="262"/>
            <ac:spMk id="8" creationId="{384A34B7-A8A9-7BA3-1F6A-7BE1A8186B75}"/>
          </ac:spMkLst>
        </pc:spChg>
        <pc:spChg chg="del mod">
          <ac:chgData name="Jessica Xiomara Garcia" userId="fd7e9291-7fd4-43ac-8e6e-c89f03af2ecc" providerId="ADAL" clId="{5528AE1C-EEAE-4333-8988-6978BC22B485}" dt="2024-10-08T17:13:19.979" v="904" actId="478"/>
          <ac:spMkLst>
            <pc:docMk/>
            <pc:sldMk cId="0" sldId="262"/>
            <ac:spMk id="35" creationId="{87F62C7D-5BA7-F3CE-3B5F-B855C642F25E}"/>
          </ac:spMkLst>
        </pc:spChg>
        <pc:grpChg chg="del">
          <ac:chgData name="Jessica Xiomara Garcia" userId="fd7e9291-7fd4-43ac-8e6e-c89f03af2ecc" providerId="ADAL" clId="{5528AE1C-EEAE-4333-8988-6978BC22B485}" dt="2024-10-08T17:13:19.979" v="904" actId="478"/>
          <ac:grpSpMkLst>
            <pc:docMk/>
            <pc:sldMk cId="0" sldId="262"/>
            <ac:grpSpMk id="21" creationId="{5B26E094-8E9E-0F71-C0A0-EBFAD818FD0B}"/>
          </ac:grpSpMkLst>
        </pc:grpChg>
      </pc:sldChg>
      <pc:sldChg chg="addSp delSp modSp mod">
        <pc:chgData name="Jessica Xiomara Garcia" userId="fd7e9291-7fd4-43ac-8e6e-c89f03af2ecc" providerId="ADAL" clId="{5528AE1C-EEAE-4333-8988-6978BC22B485}" dt="2024-10-08T17:13:27.578" v="907"/>
        <pc:sldMkLst>
          <pc:docMk/>
          <pc:sldMk cId="0" sldId="263"/>
        </pc:sldMkLst>
        <pc:spChg chg="add mod">
          <ac:chgData name="Jessica Xiomara Garcia" userId="fd7e9291-7fd4-43ac-8e6e-c89f03af2ecc" providerId="ADAL" clId="{5528AE1C-EEAE-4333-8988-6978BC22B485}" dt="2024-10-08T17:13:27.578" v="907"/>
          <ac:spMkLst>
            <pc:docMk/>
            <pc:sldMk cId="0" sldId="263"/>
            <ac:spMk id="16" creationId="{F2E46E16-E7D7-CB98-2237-6D1756EC67A9}"/>
          </ac:spMkLst>
        </pc:spChg>
        <pc:spChg chg="del mod">
          <ac:chgData name="Jessica Xiomara Garcia" userId="fd7e9291-7fd4-43ac-8e6e-c89f03af2ecc" providerId="ADAL" clId="{5528AE1C-EEAE-4333-8988-6978BC22B485}" dt="2024-10-08T17:13:27.138" v="906" actId="478"/>
          <ac:spMkLst>
            <pc:docMk/>
            <pc:sldMk cId="0" sldId="263"/>
            <ac:spMk id="30" creationId="{74D7B340-C57D-43B4-D6EE-5391DC92E451}"/>
          </ac:spMkLst>
        </pc:spChg>
        <pc:grpChg chg="del">
          <ac:chgData name="Jessica Xiomara Garcia" userId="fd7e9291-7fd4-43ac-8e6e-c89f03af2ecc" providerId="ADAL" clId="{5528AE1C-EEAE-4333-8988-6978BC22B485}" dt="2024-10-08T17:13:27.138" v="906" actId="478"/>
          <ac:grpSpMkLst>
            <pc:docMk/>
            <pc:sldMk cId="0" sldId="263"/>
            <ac:grpSpMk id="26" creationId="{E1A74730-32F1-B2EA-337E-680A0DD8E9ED}"/>
          </ac:grpSpMkLst>
        </pc:grpChg>
      </pc:sldChg>
      <pc:sldChg chg="addSp delSp modSp mod">
        <pc:chgData name="Jessica Xiomara Garcia" userId="fd7e9291-7fd4-43ac-8e6e-c89f03af2ecc" providerId="ADAL" clId="{5528AE1C-EEAE-4333-8988-6978BC22B485}" dt="2024-10-08T17:13:32.253" v="909"/>
        <pc:sldMkLst>
          <pc:docMk/>
          <pc:sldMk cId="0" sldId="264"/>
        </pc:sldMkLst>
        <pc:spChg chg="add mod">
          <ac:chgData name="Jessica Xiomara Garcia" userId="fd7e9291-7fd4-43ac-8e6e-c89f03af2ecc" providerId="ADAL" clId="{5528AE1C-EEAE-4333-8988-6978BC22B485}" dt="2024-10-08T17:13:32.253" v="909"/>
          <ac:spMkLst>
            <pc:docMk/>
            <pc:sldMk cId="0" sldId="264"/>
            <ac:spMk id="8" creationId="{5795944E-6359-986F-7DF0-10A7D05D11C2}"/>
          </ac:spMkLst>
        </pc:spChg>
        <pc:spChg chg="del mod">
          <ac:chgData name="Jessica Xiomara Garcia" userId="fd7e9291-7fd4-43ac-8e6e-c89f03af2ecc" providerId="ADAL" clId="{5528AE1C-EEAE-4333-8988-6978BC22B485}" dt="2024-10-08T17:13:31.728" v="908" actId="478"/>
          <ac:spMkLst>
            <pc:docMk/>
            <pc:sldMk cId="0" sldId="264"/>
            <ac:spMk id="26" creationId="{B8F70401-A670-7FAF-6F1F-83FC51FED925}"/>
          </ac:spMkLst>
        </pc:spChg>
        <pc:grpChg chg="del">
          <ac:chgData name="Jessica Xiomara Garcia" userId="fd7e9291-7fd4-43ac-8e6e-c89f03af2ecc" providerId="ADAL" clId="{5528AE1C-EEAE-4333-8988-6978BC22B485}" dt="2024-10-08T17:13:31.728" v="908" actId="478"/>
          <ac:grpSpMkLst>
            <pc:docMk/>
            <pc:sldMk cId="0" sldId="264"/>
            <ac:grpSpMk id="22" creationId="{A64E4C38-A460-D9F4-C07F-71AC0CE8F61D}"/>
          </ac:grpSpMkLst>
        </pc:grpChg>
      </pc:sldChg>
      <pc:sldChg chg="addSp delSp modSp mod">
        <pc:chgData name="Jessica Xiomara Garcia" userId="fd7e9291-7fd4-43ac-8e6e-c89f03af2ecc" providerId="ADAL" clId="{5528AE1C-EEAE-4333-8988-6978BC22B485}" dt="2024-10-08T17:13:39.114" v="911"/>
        <pc:sldMkLst>
          <pc:docMk/>
          <pc:sldMk cId="0" sldId="265"/>
        </pc:sldMkLst>
        <pc:spChg chg="add mod">
          <ac:chgData name="Jessica Xiomara Garcia" userId="fd7e9291-7fd4-43ac-8e6e-c89f03af2ecc" providerId="ADAL" clId="{5528AE1C-EEAE-4333-8988-6978BC22B485}" dt="2024-10-08T17:13:39.114" v="911"/>
          <ac:spMkLst>
            <pc:docMk/>
            <pc:sldMk cId="0" sldId="265"/>
            <ac:spMk id="3" creationId="{9B644E3B-9B38-00EC-317F-A3D214BCE6DC}"/>
          </ac:spMkLst>
        </pc:spChg>
        <pc:spChg chg="del mod">
          <ac:chgData name="Jessica Xiomara Garcia" userId="fd7e9291-7fd4-43ac-8e6e-c89f03af2ecc" providerId="ADAL" clId="{5528AE1C-EEAE-4333-8988-6978BC22B485}" dt="2024-10-08T17:13:38.120" v="910" actId="478"/>
          <ac:spMkLst>
            <pc:docMk/>
            <pc:sldMk cId="0" sldId="265"/>
            <ac:spMk id="22" creationId="{88882202-5E2A-62F0-876F-71D0A0579BC1}"/>
          </ac:spMkLst>
        </pc:spChg>
        <pc:grpChg chg="del">
          <ac:chgData name="Jessica Xiomara Garcia" userId="fd7e9291-7fd4-43ac-8e6e-c89f03af2ecc" providerId="ADAL" clId="{5528AE1C-EEAE-4333-8988-6978BC22B485}" dt="2024-10-08T17:13:38.120" v="910" actId="478"/>
          <ac:grpSpMkLst>
            <pc:docMk/>
            <pc:sldMk cId="0" sldId="265"/>
            <ac:grpSpMk id="18" creationId="{D8C52257-124B-92F4-A3A7-87BD9E206734}"/>
          </ac:grpSpMkLst>
        </pc:grpChg>
      </pc:sldChg>
      <pc:sldChg chg="addSp delSp modSp mod modNotesTx">
        <pc:chgData name="Jessica Xiomara Garcia" userId="fd7e9291-7fd4-43ac-8e6e-c89f03af2ecc" providerId="ADAL" clId="{5528AE1C-EEAE-4333-8988-6978BC22B485}" dt="2024-10-08T17:13:44.593" v="913"/>
        <pc:sldMkLst>
          <pc:docMk/>
          <pc:sldMk cId="0" sldId="266"/>
        </pc:sldMkLst>
        <pc:spChg chg="add mod">
          <ac:chgData name="Jessica Xiomara Garcia" userId="fd7e9291-7fd4-43ac-8e6e-c89f03af2ecc" providerId="ADAL" clId="{5528AE1C-EEAE-4333-8988-6978BC22B485}" dt="2024-10-08T17:13:44.593" v="913"/>
          <ac:spMkLst>
            <pc:docMk/>
            <pc:sldMk cId="0" sldId="266"/>
            <ac:spMk id="3" creationId="{45014315-5F0E-360C-5376-D03F76AB02D3}"/>
          </ac:spMkLst>
        </pc:spChg>
        <pc:spChg chg="del mod">
          <ac:chgData name="Jessica Xiomara Garcia" userId="fd7e9291-7fd4-43ac-8e6e-c89f03af2ecc" providerId="ADAL" clId="{5528AE1C-EEAE-4333-8988-6978BC22B485}" dt="2024-10-08T17:13:43.910" v="912" actId="478"/>
          <ac:spMkLst>
            <pc:docMk/>
            <pc:sldMk cId="0" sldId="266"/>
            <ac:spMk id="22" creationId="{E8B34DBB-9A35-0040-5DAB-6EB9C9B28047}"/>
          </ac:spMkLst>
        </pc:spChg>
        <pc:grpChg chg="del">
          <ac:chgData name="Jessica Xiomara Garcia" userId="fd7e9291-7fd4-43ac-8e6e-c89f03af2ecc" providerId="ADAL" clId="{5528AE1C-EEAE-4333-8988-6978BC22B485}" dt="2024-10-08T17:13:43.910" v="912" actId="478"/>
          <ac:grpSpMkLst>
            <pc:docMk/>
            <pc:sldMk cId="0" sldId="266"/>
            <ac:grpSpMk id="18" creationId="{13EC573A-2229-0F44-2F7C-2EE4AB118EB1}"/>
          </ac:grpSpMkLst>
        </pc:grpChg>
      </pc:sldChg>
      <pc:sldChg chg="addSp delSp modSp mod">
        <pc:chgData name="Jessica Xiomara Garcia" userId="fd7e9291-7fd4-43ac-8e6e-c89f03af2ecc" providerId="ADAL" clId="{5528AE1C-EEAE-4333-8988-6978BC22B485}" dt="2024-10-08T17:13:49.529" v="915"/>
        <pc:sldMkLst>
          <pc:docMk/>
          <pc:sldMk cId="0" sldId="267"/>
        </pc:sldMkLst>
        <pc:spChg chg="add mod">
          <ac:chgData name="Jessica Xiomara Garcia" userId="fd7e9291-7fd4-43ac-8e6e-c89f03af2ecc" providerId="ADAL" clId="{5528AE1C-EEAE-4333-8988-6978BC22B485}" dt="2024-10-08T17:13:49.529" v="915"/>
          <ac:spMkLst>
            <pc:docMk/>
            <pc:sldMk cId="0" sldId="267"/>
            <ac:spMk id="3" creationId="{FEB6486A-AEE3-156C-03A7-7301EF9337F4}"/>
          </ac:spMkLst>
        </pc:spChg>
        <pc:spChg chg="del mod">
          <ac:chgData name="Jessica Xiomara Garcia" userId="fd7e9291-7fd4-43ac-8e6e-c89f03af2ecc" providerId="ADAL" clId="{5528AE1C-EEAE-4333-8988-6978BC22B485}" dt="2024-10-08T17:13:49.022" v="914" actId="478"/>
          <ac:spMkLst>
            <pc:docMk/>
            <pc:sldMk cId="0" sldId="267"/>
            <ac:spMk id="22" creationId="{B161FB93-F299-8275-E4EA-458C4349334E}"/>
          </ac:spMkLst>
        </pc:spChg>
        <pc:grpChg chg="del">
          <ac:chgData name="Jessica Xiomara Garcia" userId="fd7e9291-7fd4-43ac-8e6e-c89f03af2ecc" providerId="ADAL" clId="{5528AE1C-EEAE-4333-8988-6978BC22B485}" dt="2024-10-08T17:13:49.022" v="914" actId="478"/>
          <ac:grpSpMkLst>
            <pc:docMk/>
            <pc:sldMk cId="0" sldId="267"/>
            <ac:grpSpMk id="18" creationId="{DF61A4F9-F7CC-A073-24C3-C5E62EC7C1F1}"/>
          </ac:grpSpMkLst>
        </pc:grpChg>
      </pc:sldChg>
      <pc:sldChg chg="addSp delSp modSp mod">
        <pc:chgData name="Jessica Xiomara Garcia" userId="fd7e9291-7fd4-43ac-8e6e-c89f03af2ecc" providerId="ADAL" clId="{5528AE1C-EEAE-4333-8988-6978BC22B485}" dt="2024-10-08T17:13:53.985" v="917"/>
        <pc:sldMkLst>
          <pc:docMk/>
          <pc:sldMk cId="0" sldId="268"/>
        </pc:sldMkLst>
        <pc:spChg chg="add mod">
          <ac:chgData name="Jessica Xiomara Garcia" userId="fd7e9291-7fd4-43ac-8e6e-c89f03af2ecc" providerId="ADAL" clId="{5528AE1C-EEAE-4333-8988-6978BC22B485}" dt="2024-10-08T17:13:53.985" v="917"/>
          <ac:spMkLst>
            <pc:docMk/>
            <pc:sldMk cId="0" sldId="268"/>
            <ac:spMk id="3" creationId="{3857C84F-2661-2F61-4868-7674B903F797}"/>
          </ac:spMkLst>
        </pc:spChg>
        <pc:spChg chg="del mod">
          <ac:chgData name="Jessica Xiomara Garcia" userId="fd7e9291-7fd4-43ac-8e6e-c89f03af2ecc" providerId="ADAL" clId="{5528AE1C-EEAE-4333-8988-6978BC22B485}" dt="2024-10-08T17:13:53.454" v="916" actId="478"/>
          <ac:spMkLst>
            <pc:docMk/>
            <pc:sldMk cId="0" sldId="268"/>
            <ac:spMk id="22" creationId="{1703FD86-42E4-BFD6-F1D5-E417D26FBEAC}"/>
          </ac:spMkLst>
        </pc:spChg>
        <pc:grpChg chg="del">
          <ac:chgData name="Jessica Xiomara Garcia" userId="fd7e9291-7fd4-43ac-8e6e-c89f03af2ecc" providerId="ADAL" clId="{5528AE1C-EEAE-4333-8988-6978BC22B485}" dt="2024-10-08T17:13:53.454" v="916" actId="478"/>
          <ac:grpSpMkLst>
            <pc:docMk/>
            <pc:sldMk cId="0" sldId="268"/>
            <ac:grpSpMk id="18" creationId="{0FF95F38-6134-8A81-9175-F898088E0A17}"/>
          </ac:grpSpMkLst>
        </pc:grpChg>
      </pc:sldChg>
      <pc:sldChg chg="addSp delSp modSp mod">
        <pc:chgData name="Jessica Xiomara Garcia" userId="fd7e9291-7fd4-43ac-8e6e-c89f03af2ecc" providerId="ADAL" clId="{5528AE1C-EEAE-4333-8988-6978BC22B485}" dt="2024-10-08T17:13:59.179" v="919"/>
        <pc:sldMkLst>
          <pc:docMk/>
          <pc:sldMk cId="0" sldId="269"/>
        </pc:sldMkLst>
        <pc:spChg chg="add mod">
          <ac:chgData name="Jessica Xiomara Garcia" userId="fd7e9291-7fd4-43ac-8e6e-c89f03af2ecc" providerId="ADAL" clId="{5528AE1C-EEAE-4333-8988-6978BC22B485}" dt="2024-10-08T17:13:59.179" v="919"/>
          <ac:spMkLst>
            <pc:docMk/>
            <pc:sldMk cId="0" sldId="269"/>
            <ac:spMk id="3" creationId="{A65E6592-5DBC-F99C-4704-77F8E78682DE}"/>
          </ac:spMkLst>
        </pc:spChg>
        <pc:spChg chg="del mod">
          <ac:chgData name="Jessica Xiomara Garcia" userId="fd7e9291-7fd4-43ac-8e6e-c89f03af2ecc" providerId="ADAL" clId="{5528AE1C-EEAE-4333-8988-6978BC22B485}" dt="2024-10-08T17:13:58.798" v="918" actId="478"/>
          <ac:spMkLst>
            <pc:docMk/>
            <pc:sldMk cId="0" sldId="269"/>
            <ac:spMk id="37" creationId="{5D7C52A2-5024-76DF-A45E-73E1E42B45B4}"/>
          </ac:spMkLst>
        </pc:spChg>
        <pc:grpChg chg="del">
          <ac:chgData name="Jessica Xiomara Garcia" userId="fd7e9291-7fd4-43ac-8e6e-c89f03af2ecc" providerId="ADAL" clId="{5528AE1C-EEAE-4333-8988-6978BC22B485}" dt="2024-10-08T17:13:58.798" v="918" actId="478"/>
          <ac:grpSpMkLst>
            <pc:docMk/>
            <pc:sldMk cId="0" sldId="269"/>
            <ac:grpSpMk id="33" creationId="{40C5B7C2-5B72-DC66-5350-B822BEA13F85}"/>
          </ac:grpSpMkLst>
        </pc:grpChg>
      </pc:sldChg>
      <pc:sldChg chg="addSp delSp modSp mod">
        <pc:chgData name="Jessica Xiomara Garcia" userId="fd7e9291-7fd4-43ac-8e6e-c89f03af2ecc" providerId="ADAL" clId="{5528AE1C-EEAE-4333-8988-6978BC22B485}" dt="2024-10-08T17:14:06.024" v="921"/>
        <pc:sldMkLst>
          <pc:docMk/>
          <pc:sldMk cId="0" sldId="270"/>
        </pc:sldMkLst>
        <pc:spChg chg="add mod">
          <ac:chgData name="Jessica Xiomara Garcia" userId="fd7e9291-7fd4-43ac-8e6e-c89f03af2ecc" providerId="ADAL" clId="{5528AE1C-EEAE-4333-8988-6978BC22B485}" dt="2024-10-08T17:14:06.024" v="921"/>
          <ac:spMkLst>
            <pc:docMk/>
            <pc:sldMk cId="0" sldId="270"/>
            <ac:spMk id="3" creationId="{DECDC022-B146-768D-F36A-E17EB596CDEF}"/>
          </ac:spMkLst>
        </pc:spChg>
        <pc:spChg chg="del mod">
          <ac:chgData name="Jessica Xiomara Garcia" userId="fd7e9291-7fd4-43ac-8e6e-c89f03af2ecc" providerId="ADAL" clId="{5528AE1C-EEAE-4333-8988-6978BC22B485}" dt="2024-10-08T17:14:05.622" v="920" actId="478"/>
          <ac:spMkLst>
            <pc:docMk/>
            <pc:sldMk cId="0" sldId="270"/>
            <ac:spMk id="23" creationId="{D9B60CED-4B94-4295-D92E-D2000A03FF7C}"/>
          </ac:spMkLst>
        </pc:spChg>
        <pc:grpChg chg="del">
          <ac:chgData name="Jessica Xiomara Garcia" userId="fd7e9291-7fd4-43ac-8e6e-c89f03af2ecc" providerId="ADAL" clId="{5528AE1C-EEAE-4333-8988-6978BC22B485}" dt="2024-10-08T17:14:05.622" v="920" actId="478"/>
          <ac:grpSpMkLst>
            <pc:docMk/>
            <pc:sldMk cId="0" sldId="270"/>
            <ac:grpSpMk id="19" creationId="{A2900E59-FD67-BC7C-218A-D2FD89188EA0}"/>
          </ac:grpSpMkLst>
        </pc:grpChg>
      </pc:sldChg>
      <pc:sldChg chg="addSp delSp modSp mod">
        <pc:chgData name="Jessica Xiomara Garcia" userId="fd7e9291-7fd4-43ac-8e6e-c89f03af2ecc" providerId="ADAL" clId="{5528AE1C-EEAE-4333-8988-6978BC22B485}" dt="2024-10-08T17:14:10.006" v="923"/>
        <pc:sldMkLst>
          <pc:docMk/>
          <pc:sldMk cId="0" sldId="271"/>
        </pc:sldMkLst>
        <pc:spChg chg="add mod">
          <ac:chgData name="Jessica Xiomara Garcia" userId="fd7e9291-7fd4-43ac-8e6e-c89f03af2ecc" providerId="ADAL" clId="{5528AE1C-EEAE-4333-8988-6978BC22B485}" dt="2024-10-08T17:14:10.006" v="923"/>
          <ac:spMkLst>
            <pc:docMk/>
            <pc:sldMk cId="0" sldId="271"/>
            <ac:spMk id="3" creationId="{DDD018B9-8B36-9F2A-06BE-733577603CD5}"/>
          </ac:spMkLst>
        </pc:spChg>
        <pc:spChg chg="del mod">
          <ac:chgData name="Jessica Xiomara Garcia" userId="fd7e9291-7fd4-43ac-8e6e-c89f03af2ecc" providerId="ADAL" clId="{5528AE1C-EEAE-4333-8988-6978BC22B485}" dt="2024-10-08T17:14:09.549" v="922" actId="478"/>
          <ac:spMkLst>
            <pc:docMk/>
            <pc:sldMk cId="0" sldId="271"/>
            <ac:spMk id="23" creationId="{86893F33-AE03-DBE3-3EDB-96B19084B631}"/>
          </ac:spMkLst>
        </pc:spChg>
        <pc:grpChg chg="del">
          <ac:chgData name="Jessica Xiomara Garcia" userId="fd7e9291-7fd4-43ac-8e6e-c89f03af2ecc" providerId="ADAL" clId="{5528AE1C-EEAE-4333-8988-6978BC22B485}" dt="2024-10-08T17:14:09.549" v="922" actId="478"/>
          <ac:grpSpMkLst>
            <pc:docMk/>
            <pc:sldMk cId="0" sldId="271"/>
            <ac:grpSpMk id="19" creationId="{6FE56FA7-1FDD-A96D-4C00-0935237498E0}"/>
          </ac:grpSpMkLst>
        </pc:grpChg>
      </pc:sldChg>
      <pc:sldChg chg="addSp delSp modSp mod">
        <pc:chgData name="Jessica Xiomara Garcia" userId="fd7e9291-7fd4-43ac-8e6e-c89f03af2ecc" providerId="ADAL" clId="{5528AE1C-EEAE-4333-8988-6978BC22B485}" dt="2024-10-08T17:14:17.637" v="925"/>
        <pc:sldMkLst>
          <pc:docMk/>
          <pc:sldMk cId="0" sldId="272"/>
        </pc:sldMkLst>
        <pc:spChg chg="add mod">
          <ac:chgData name="Jessica Xiomara Garcia" userId="fd7e9291-7fd4-43ac-8e6e-c89f03af2ecc" providerId="ADAL" clId="{5528AE1C-EEAE-4333-8988-6978BC22B485}" dt="2024-10-08T17:14:17.637" v="925"/>
          <ac:spMkLst>
            <pc:docMk/>
            <pc:sldMk cId="0" sldId="272"/>
            <ac:spMk id="2" creationId="{69AE0F42-7EA3-5B38-22D2-4E91598A1214}"/>
          </ac:spMkLst>
        </pc:spChg>
        <pc:spChg chg="del mod">
          <ac:chgData name="Jessica Xiomara Garcia" userId="fd7e9291-7fd4-43ac-8e6e-c89f03af2ecc" providerId="ADAL" clId="{5528AE1C-EEAE-4333-8988-6978BC22B485}" dt="2024-10-08T17:14:17.236" v="924" actId="478"/>
          <ac:spMkLst>
            <pc:docMk/>
            <pc:sldMk cId="0" sldId="272"/>
            <ac:spMk id="21" creationId="{D51CE807-6447-7DE2-DB64-6EBD8E78E09F}"/>
          </ac:spMkLst>
        </pc:spChg>
        <pc:grpChg chg="del">
          <ac:chgData name="Jessica Xiomara Garcia" userId="fd7e9291-7fd4-43ac-8e6e-c89f03af2ecc" providerId="ADAL" clId="{5528AE1C-EEAE-4333-8988-6978BC22B485}" dt="2024-10-08T17:14:17.236" v="924" actId="478"/>
          <ac:grpSpMkLst>
            <pc:docMk/>
            <pc:sldMk cId="0" sldId="272"/>
            <ac:grpSpMk id="17" creationId="{77D7603B-A0C1-CC84-9A9B-67BB3F7130BF}"/>
          </ac:grpSpMkLst>
        </pc:grpChg>
      </pc:sldChg>
      <pc:sldChg chg="addSp delSp modSp mod modNotesTx">
        <pc:chgData name="Jessica Xiomara Garcia" userId="fd7e9291-7fd4-43ac-8e6e-c89f03af2ecc" providerId="ADAL" clId="{5528AE1C-EEAE-4333-8988-6978BC22B485}" dt="2024-10-08T17:14:21.078" v="927"/>
        <pc:sldMkLst>
          <pc:docMk/>
          <pc:sldMk cId="0" sldId="273"/>
        </pc:sldMkLst>
        <pc:spChg chg="add mod">
          <ac:chgData name="Jessica Xiomara Garcia" userId="fd7e9291-7fd4-43ac-8e6e-c89f03af2ecc" providerId="ADAL" clId="{5528AE1C-EEAE-4333-8988-6978BC22B485}" dt="2024-10-08T17:14:21.078" v="927"/>
          <ac:spMkLst>
            <pc:docMk/>
            <pc:sldMk cId="0" sldId="273"/>
            <ac:spMk id="2" creationId="{FD707D02-B1DC-1F91-76C5-D9500925A140}"/>
          </ac:spMkLst>
        </pc:spChg>
        <pc:spChg chg="del mod">
          <ac:chgData name="Jessica Xiomara Garcia" userId="fd7e9291-7fd4-43ac-8e6e-c89f03af2ecc" providerId="ADAL" clId="{5528AE1C-EEAE-4333-8988-6978BC22B485}" dt="2024-10-08T17:14:20.702" v="926" actId="478"/>
          <ac:spMkLst>
            <pc:docMk/>
            <pc:sldMk cId="0" sldId="273"/>
            <ac:spMk id="22" creationId="{457562C1-61F0-6C3F-8622-2CB7147E2C1F}"/>
          </ac:spMkLst>
        </pc:spChg>
        <pc:grpChg chg="del">
          <ac:chgData name="Jessica Xiomara Garcia" userId="fd7e9291-7fd4-43ac-8e6e-c89f03af2ecc" providerId="ADAL" clId="{5528AE1C-EEAE-4333-8988-6978BC22B485}" dt="2024-10-08T17:14:20.702" v="926" actId="478"/>
          <ac:grpSpMkLst>
            <pc:docMk/>
            <pc:sldMk cId="0" sldId="273"/>
            <ac:grpSpMk id="18" creationId="{9EB87D7D-F8CC-8862-25A5-CBD0FD9BCA7B}"/>
          </ac:grpSpMkLst>
        </pc:grpChg>
      </pc:sldChg>
      <pc:sldChg chg="addSp delSp modSp mod">
        <pc:chgData name="Jessica Xiomara Garcia" userId="fd7e9291-7fd4-43ac-8e6e-c89f03af2ecc" providerId="ADAL" clId="{5528AE1C-EEAE-4333-8988-6978BC22B485}" dt="2024-10-08T17:14:25.096" v="929"/>
        <pc:sldMkLst>
          <pc:docMk/>
          <pc:sldMk cId="0" sldId="274"/>
        </pc:sldMkLst>
        <pc:spChg chg="add mod">
          <ac:chgData name="Jessica Xiomara Garcia" userId="fd7e9291-7fd4-43ac-8e6e-c89f03af2ecc" providerId="ADAL" clId="{5528AE1C-EEAE-4333-8988-6978BC22B485}" dt="2024-10-08T17:14:25.096" v="929"/>
          <ac:spMkLst>
            <pc:docMk/>
            <pc:sldMk cId="0" sldId="274"/>
            <ac:spMk id="2" creationId="{3D48A06F-A40D-BB4F-B9B4-B2059AC3B201}"/>
          </ac:spMkLst>
        </pc:spChg>
        <pc:spChg chg="del">
          <ac:chgData name="Jessica Xiomara Garcia" userId="fd7e9291-7fd4-43ac-8e6e-c89f03af2ecc" providerId="ADAL" clId="{5528AE1C-EEAE-4333-8988-6978BC22B485}" dt="2024-10-08T17:14:24.747" v="928" actId="478"/>
          <ac:spMkLst>
            <pc:docMk/>
            <pc:sldMk cId="0" sldId="274"/>
            <ac:spMk id="21" creationId="{450CAA14-D645-89EA-163A-16658748CDAA}"/>
          </ac:spMkLst>
        </pc:spChg>
        <pc:grpChg chg="del">
          <ac:chgData name="Jessica Xiomara Garcia" userId="fd7e9291-7fd4-43ac-8e6e-c89f03af2ecc" providerId="ADAL" clId="{5528AE1C-EEAE-4333-8988-6978BC22B485}" dt="2024-10-08T17:14:24.747" v="928" actId="478"/>
          <ac:grpSpMkLst>
            <pc:docMk/>
            <pc:sldMk cId="0" sldId="274"/>
            <ac:grpSpMk id="17" creationId="{F5730DD1-6B66-C015-2B31-3D2A8E69B4C4}"/>
          </ac:grpSpMkLst>
        </pc:grpChg>
      </pc:sldChg>
      <pc:sldChg chg="addSp delSp modSp add mod">
        <pc:chgData name="Jessica Xiomara Garcia" userId="fd7e9291-7fd4-43ac-8e6e-c89f03af2ecc" providerId="ADAL" clId="{5528AE1C-EEAE-4333-8988-6978BC22B485}" dt="2024-10-08T16:55:22.600" v="324" actId="21"/>
        <pc:sldMkLst>
          <pc:docMk/>
          <pc:sldMk cId="889421533" sldId="275"/>
        </pc:sldMkLst>
        <pc:spChg chg="add mod">
          <ac:chgData name="Jessica Xiomara Garcia" userId="fd7e9291-7fd4-43ac-8e6e-c89f03af2ecc" providerId="ADAL" clId="{5528AE1C-EEAE-4333-8988-6978BC22B485}" dt="2024-10-08T16:53:25.846" v="148" actId="1036"/>
          <ac:spMkLst>
            <pc:docMk/>
            <pc:sldMk cId="889421533" sldId="275"/>
            <ac:spMk id="3" creationId="{7855E922-A00F-011E-7D75-1350B47C0A88}"/>
          </ac:spMkLst>
        </pc:spChg>
        <pc:spChg chg="del">
          <ac:chgData name="Jessica Xiomara Garcia" userId="fd7e9291-7fd4-43ac-8e6e-c89f03af2ecc" providerId="ADAL" clId="{5528AE1C-EEAE-4333-8988-6978BC22B485}" dt="2024-10-08T16:54:00.650" v="151" actId="478"/>
          <ac:spMkLst>
            <pc:docMk/>
            <pc:sldMk cId="889421533" sldId="275"/>
            <ac:spMk id="1014" creationId="{00000000-0000-0000-0000-000000000000}"/>
          </ac:spMkLst>
        </pc:spChg>
        <pc:spChg chg="mod">
          <ac:chgData name="Jessica Xiomara Garcia" userId="fd7e9291-7fd4-43ac-8e6e-c89f03af2ecc" providerId="ADAL" clId="{5528AE1C-EEAE-4333-8988-6978BC22B485}" dt="2024-10-08T16:54:35.465" v="157" actId="1076"/>
          <ac:spMkLst>
            <pc:docMk/>
            <pc:sldMk cId="889421533" sldId="275"/>
            <ac:spMk id="1016" creationId="{00000000-0000-0000-0000-000000000000}"/>
          </ac:spMkLst>
        </pc:spChg>
        <pc:spChg chg="mod">
          <ac:chgData name="Jessica Xiomara Garcia" userId="fd7e9291-7fd4-43ac-8e6e-c89f03af2ecc" providerId="ADAL" clId="{5528AE1C-EEAE-4333-8988-6978BC22B485}" dt="2024-10-08T16:52:16.804" v="120" actId="255"/>
          <ac:spMkLst>
            <pc:docMk/>
            <pc:sldMk cId="889421533" sldId="275"/>
            <ac:spMk id="1021" creationId="{00000000-0000-0000-0000-000000000000}"/>
          </ac:spMkLst>
        </pc:spChg>
        <pc:picChg chg="add mod ord">
          <ac:chgData name="Jessica Xiomara Garcia" userId="fd7e9291-7fd4-43ac-8e6e-c89f03af2ecc" providerId="ADAL" clId="{5528AE1C-EEAE-4333-8988-6978BC22B485}" dt="2024-10-08T16:54:28.335" v="156" actId="167"/>
          <ac:picMkLst>
            <pc:docMk/>
            <pc:sldMk cId="889421533" sldId="275"/>
            <ac:picMk id="4" creationId="{85B2DE6E-A4FA-E1BE-6D01-AB509FE280BE}"/>
          </ac:picMkLst>
        </pc:picChg>
        <pc:picChg chg="add del mod">
          <ac:chgData name="Jessica Xiomara Garcia" userId="fd7e9291-7fd4-43ac-8e6e-c89f03af2ecc" providerId="ADAL" clId="{5528AE1C-EEAE-4333-8988-6978BC22B485}" dt="2024-10-08T16:55:22.600" v="324" actId="21"/>
          <ac:picMkLst>
            <pc:docMk/>
            <pc:sldMk cId="889421533" sldId="275"/>
            <ac:picMk id="5" creationId="{4F4904A6-D4BA-2AAA-C0E7-A6E10C64868E}"/>
          </ac:picMkLst>
        </pc:picChg>
        <pc:picChg chg="add del mod">
          <ac:chgData name="Jessica Xiomara Garcia" userId="fd7e9291-7fd4-43ac-8e6e-c89f03af2ecc" providerId="ADAL" clId="{5528AE1C-EEAE-4333-8988-6978BC22B485}" dt="2024-10-08T16:55:22.600" v="324" actId="21"/>
          <ac:picMkLst>
            <pc:docMk/>
            <pc:sldMk cId="889421533" sldId="275"/>
            <ac:picMk id="6" creationId="{736E65DE-9EA6-44D2-E354-B1101C1564A0}"/>
          </ac:picMkLst>
        </pc:picChg>
      </pc:sldChg>
      <pc:sldChg chg="addSp delSp modSp add mod ord">
        <pc:chgData name="Jessica Xiomara Garcia" userId="fd7e9291-7fd4-43ac-8e6e-c89f03af2ecc" providerId="ADAL" clId="{5528AE1C-EEAE-4333-8988-6978BC22B485}" dt="2024-10-08T17:14:28.710" v="931"/>
        <pc:sldMkLst>
          <pc:docMk/>
          <pc:sldMk cId="2077310797" sldId="276"/>
        </pc:sldMkLst>
        <pc:spChg chg="add mod">
          <ac:chgData name="Jessica Xiomara Garcia" userId="fd7e9291-7fd4-43ac-8e6e-c89f03af2ecc" providerId="ADAL" clId="{5528AE1C-EEAE-4333-8988-6978BC22B485}" dt="2024-10-08T17:14:28.710" v="931"/>
          <ac:spMkLst>
            <pc:docMk/>
            <pc:sldMk cId="2077310797" sldId="276"/>
            <ac:spMk id="2" creationId="{DA29A140-1BA3-2CD5-1A6E-6FC8AA240D79}"/>
          </ac:spMkLst>
        </pc:spChg>
        <pc:spChg chg="del">
          <ac:chgData name="Jessica Xiomara Garcia" userId="fd7e9291-7fd4-43ac-8e6e-c89f03af2ecc" providerId="ADAL" clId="{5528AE1C-EEAE-4333-8988-6978BC22B485}" dt="2024-10-08T17:14:28.382" v="930" actId="478"/>
          <ac:spMkLst>
            <pc:docMk/>
            <pc:sldMk cId="2077310797" sldId="276"/>
            <ac:spMk id="218" creationId="{00000000-0000-0000-0000-000000000000}"/>
          </ac:spMkLst>
        </pc:spChg>
        <pc:spChg chg="del">
          <ac:chgData name="Jessica Xiomara Garcia" userId="fd7e9291-7fd4-43ac-8e6e-c89f03af2ecc" providerId="ADAL" clId="{5528AE1C-EEAE-4333-8988-6978BC22B485}" dt="2024-10-08T16:57:37.141" v="431" actId="478"/>
          <ac:spMkLst>
            <pc:docMk/>
            <pc:sldMk cId="2077310797" sldId="276"/>
            <ac:spMk id="220" creationId="{00000000-0000-0000-0000-000000000000}"/>
          </ac:spMkLst>
        </pc:spChg>
        <pc:spChg chg="mod">
          <ac:chgData name="Jessica Xiomara Garcia" userId="fd7e9291-7fd4-43ac-8e6e-c89f03af2ecc" providerId="ADAL" clId="{5528AE1C-EEAE-4333-8988-6978BC22B485}" dt="2024-10-08T17:09:36.786" v="776" actId="14100"/>
          <ac:spMkLst>
            <pc:docMk/>
            <pc:sldMk cId="2077310797" sldId="276"/>
            <ac:spMk id="221" creationId="{00000000-0000-0000-0000-000000000000}"/>
          </ac:spMkLst>
        </pc:spChg>
        <pc:spChg chg="del">
          <ac:chgData name="Jessica Xiomara Garcia" userId="fd7e9291-7fd4-43ac-8e6e-c89f03af2ecc" providerId="ADAL" clId="{5528AE1C-EEAE-4333-8988-6978BC22B485}" dt="2024-10-08T16:50:21.729" v="64" actId="478"/>
          <ac:spMkLst>
            <pc:docMk/>
            <pc:sldMk cId="2077310797" sldId="276"/>
            <ac:spMk id="222" creationId="{00000000-0000-0000-0000-000000000000}"/>
          </ac:spMkLst>
        </pc:spChg>
        <pc:spChg chg="mod">
          <ac:chgData name="Jessica Xiomara Garcia" userId="fd7e9291-7fd4-43ac-8e6e-c89f03af2ecc" providerId="ADAL" clId="{5528AE1C-EEAE-4333-8988-6978BC22B485}" dt="2024-10-08T17:09:41.679" v="803" actId="1035"/>
          <ac:spMkLst>
            <pc:docMk/>
            <pc:sldMk cId="2077310797" sldId="276"/>
            <ac:spMk id="224" creationId="{00000000-0000-0000-0000-000000000000}"/>
          </ac:spMkLst>
        </pc:spChg>
        <pc:grpChg chg="del">
          <ac:chgData name="Jessica Xiomara Garcia" userId="fd7e9291-7fd4-43ac-8e6e-c89f03af2ecc" providerId="ADAL" clId="{5528AE1C-EEAE-4333-8988-6978BC22B485}" dt="2024-10-08T17:14:28.382" v="930" actId="478"/>
          <ac:grpSpMkLst>
            <pc:docMk/>
            <pc:sldMk cId="2077310797" sldId="276"/>
            <ac:grpSpMk id="216" creationId="{00000000-0000-0000-0000-000000000000}"/>
          </ac:grpSpMkLst>
        </pc:grpChg>
        <pc:picChg chg="add del mod">
          <ac:chgData name="Jessica Xiomara Garcia" userId="fd7e9291-7fd4-43ac-8e6e-c89f03af2ecc" providerId="ADAL" clId="{5528AE1C-EEAE-4333-8988-6978BC22B485}" dt="2024-10-08T16:57:33.392" v="430" actId="21"/>
          <ac:picMkLst>
            <pc:docMk/>
            <pc:sldMk cId="2077310797" sldId="276"/>
            <ac:picMk id="2" creationId="{2CFE326D-F466-CF03-F981-03AD21D5D24C}"/>
          </ac:picMkLst>
        </pc:picChg>
        <pc:picChg chg="add del mod">
          <ac:chgData name="Jessica Xiomara Garcia" userId="fd7e9291-7fd4-43ac-8e6e-c89f03af2ecc" providerId="ADAL" clId="{5528AE1C-EEAE-4333-8988-6978BC22B485}" dt="2024-10-08T16:58:20.053" v="436" actId="478"/>
          <ac:picMkLst>
            <pc:docMk/>
            <pc:sldMk cId="2077310797" sldId="276"/>
            <ac:picMk id="3" creationId="{E755235A-18E7-701A-97DF-7B75F734B8EA}"/>
          </ac:picMkLst>
        </pc:picChg>
        <pc:picChg chg="add mod ord">
          <ac:chgData name="Jessica Xiomara Garcia" userId="fd7e9291-7fd4-43ac-8e6e-c89f03af2ecc" providerId="ADAL" clId="{5528AE1C-EEAE-4333-8988-6978BC22B485}" dt="2024-10-08T16:57:52.276" v="434" actId="1035"/>
          <ac:picMkLst>
            <pc:docMk/>
            <pc:sldMk cId="2077310797" sldId="276"/>
            <ac:picMk id="5" creationId="{2CFE326D-F466-CF03-F981-03AD21D5D24C}"/>
          </ac:picMkLst>
        </pc:picChg>
      </pc:sldChg>
      <pc:sldChg chg="addSp delSp modSp add mod">
        <pc:chgData name="Jessica Xiomara Garcia" userId="fd7e9291-7fd4-43ac-8e6e-c89f03af2ecc" providerId="ADAL" clId="{5528AE1C-EEAE-4333-8988-6978BC22B485}" dt="2024-10-08T17:14:38.918" v="937" actId="20577"/>
        <pc:sldMkLst>
          <pc:docMk/>
          <pc:sldMk cId="2928665215" sldId="277"/>
        </pc:sldMkLst>
        <pc:spChg chg="add mod">
          <ac:chgData name="Jessica Xiomara Garcia" userId="fd7e9291-7fd4-43ac-8e6e-c89f03af2ecc" providerId="ADAL" clId="{5528AE1C-EEAE-4333-8988-6978BC22B485}" dt="2024-10-08T17:14:35.470" v="933"/>
          <ac:spMkLst>
            <pc:docMk/>
            <pc:sldMk cId="2928665215" sldId="277"/>
            <ac:spMk id="2" creationId="{4BD8C8BF-FC15-4798-5260-8AE6536943B0}"/>
          </ac:spMkLst>
        </pc:spChg>
        <pc:spChg chg="del">
          <ac:chgData name="Jessica Xiomara Garcia" userId="fd7e9291-7fd4-43ac-8e6e-c89f03af2ecc" providerId="ADAL" clId="{5528AE1C-EEAE-4333-8988-6978BC22B485}" dt="2024-10-08T16:59:14.741" v="443" actId="478"/>
          <ac:spMkLst>
            <pc:docMk/>
            <pc:sldMk cId="2928665215" sldId="277"/>
            <ac:spMk id="3" creationId="{7855E922-A00F-011E-7D75-1350B47C0A88}"/>
          </ac:spMkLst>
        </pc:spChg>
        <pc:spChg chg="add mod">
          <ac:chgData name="Jessica Xiomara Garcia" userId="fd7e9291-7fd4-43ac-8e6e-c89f03af2ecc" providerId="ADAL" clId="{5528AE1C-EEAE-4333-8988-6978BC22B485}" dt="2024-10-08T17:14:38.918" v="937" actId="20577"/>
          <ac:spMkLst>
            <pc:docMk/>
            <pc:sldMk cId="2928665215" sldId="277"/>
            <ac:spMk id="5" creationId="{CC786903-6D01-391F-B46F-03D15C82E536}"/>
          </ac:spMkLst>
        </pc:spChg>
        <pc:spChg chg="del">
          <ac:chgData name="Jessica Xiomara Garcia" userId="fd7e9291-7fd4-43ac-8e6e-c89f03af2ecc" providerId="ADAL" clId="{5528AE1C-EEAE-4333-8988-6978BC22B485}" dt="2024-10-08T17:14:34.624" v="932" actId="478"/>
          <ac:spMkLst>
            <pc:docMk/>
            <pc:sldMk cId="2928665215" sldId="277"/>
            <ac:spMk id="21" creationId="{450CAA14-D645-89EA-163A-16658748CDAA}"/>
          </ac:spMkLst>
        </pc:spChg>
        <pc:spChg chg="del">
          <ac:chgData name="Jessica Xiomara Garcia" userId="fd7e9291-7fd4-43ac-8e6e-c89f03af2ecc" providerId="ADAL" clId="{5528AE1C-EEAE-4333-8988-6978BC22B485}" dt="2024-10-08T16:58:48.817" v="438" actId="478"/>
          <ac:spMkLst>
            <pc:docMk/>
            <pc:sldMk cId="2928665215" sldId="277"/>
            <ac:spMk id="1021" creationId="{00000000-0000-0000-0000-000000000000}"/>
          </ac:spMkLst>
        </pc:spChg>
        <pc:grpChg chg="del">
          <ac:chgData name="Jessica Xiomara Garcia" userId="fd7e9291-7fd4-43ac-8e6e-c89f03af2ecc" providerId="ADAL" clId="{5528AE1C-EEAE-4333-8988-6978BC22B485}" dt="2024-10-08T17:14:34.624" v="932" actId="478"/>
          <ac:grpSpMkLst>
            <pc:docMk/>
            <pc:sldMk cId="2928665215" sldId="277"/>
            <ac:grpSpMk id="17" creationId="{F5730DD1-6B66-C015-2B31-3D2A8E69B4C4}"/>
          </ac:grpSpMkLst>
        </pc:grpChg>
      </pc:sldChg>
      <pc:sldChg chg="addSp delSp modSp add mod">
        <pc:chgData name="Jessica Xiomara Garcia" userId="fd7e9291-7fd4-43ac-8e6e-c89f03af2ecc" providerId="ADAL" clId="{5528AE1C-EEAE-4333-8988-6978BC22B485}" dt="2024-10-08T17:14:51.004" v="939"/>
        <pc:sldMkLst>
          <pc:docMk/>
          <pc:sldMk cId="3240974424" sldId="278"/>
        </pc:sldMkLst>
        <pc:spChg chg="add mod">
          <ac:chgData name="Jessica Xiomara Garcia" userId="fd7e9291-7fd4-43ac-8e6e-c89f03af2ecc" providerId="ADAL" clId="{5528AE1C-EEAE-4333-8988-6978BC22B485}" dt="2024-10-08T17:14:51.004" v="939"/>
          <ac:spMkLst>
            <pc:docMk/>
            <pc:sldMk cId="3240974424" sldId="278"/>
            <ac:spMk id="2" creationId="{C726EF66-BB52-17F5-6B5B-92BC789176E3}"/>
          </ac:spMkLst>
        </pc:spChg>
        <pc:spChg chg="mod">
          <ac:chgData name="Jessica Xiomara Garcia" userId="fd7e9291-7fd4-43ac-8e6e-c89f03af2ecc" providerId="ADAL" clId="{5528AE1C-EEAE-4333-8988-6978BC22B485}" dt="2024-10-08T17:01:14.114" v="573" actId="5793"/>
          <ac:spMkLst>
            <pc:docMk/>
            <pc:sldMk cId="3240974424" sldId="278"/>
            <ac:spMk id="5" creationId="{CC786903-6D01-391F-B46F-03D15C82E536}"/>
          </ac:spMkLst>
        </pc:spChg>
        <pc:spChg chg="del">
          <ac:chgData name="Jessica Xiomara Garcia" userId="fd7e9291-7fd4-43ac-8e6e-c89f03af2ecc" providerId="ADAL" clId="{5528AE1C-EEAE-4333-8988-6978BC22B485}" dt="2024-10-08T17:14:50.257" v="938" actId="478"/>
          <ac:spMkLst>
            <pc:docMk/>
            <pc:sldMk cId="3240974424" sldId="278"/>
            <ac:spMk id="21" creationId="{450CAA14-D645-89EA-163A-16658748CDAA}"/>
          </ac:spMkLst>
        </pc:spChg>
        <pc:grpChg chg="del">
          <ac:chgData name="Jessica Xiomara Garcia" userId="fd7e9291-7fd4-43ac-8e6e-c89f03af2ecc" providerId="ADAL" clId="{5528AE1C-EEAE-4333-8988-6978BC22B485}" dt="2024-10-08T17:14:50.257" v="938" actId="478"/>
          <ac:grpSpMkLst>
            <pc:docMk/>
            <pc:sldMk cId="3240974424" sldId="278"/>
            <ac:grpSpMk id="17" creationId="{F5730DD1-6B66-C015-2B31-3D2A8E69B4C4}"/>
          </ac:grpSpMkLst>
        </pc:grpChg>
      </pc:sldChg>
      <pc:sldChg chg="addSp delSp modSp add mod">
        <pc:chgData name="Jessica Xiomara Garcia" userId="fd7e9291-7fd4-43ac-8e6e-c89f03af2ecc" providerId="ADAL" clId="{5528AE1C-EEAE-4333-8988-6978BC22B485}" dt="2024-10-08T17:14:55.493" v="941"/>
        <pc:sldMkLst>
          <pc:docMk/>
          <pc:sldMk cId="3497840790" sldId="279"/>
        </pc:sldMkLst>
        <pc:spChg chg="add mod">
          <ac:chgData name="Jessica Xiomara Garcia" userId="fd7e9291-7fd4-43ac-8e6e-c89f03af2ecc" providerId="ADAL" clId="{5528AE1C-EEAE-4333-8988-6978BC22B485}" dt="2024-10-08T17:14:55.493" v="941"/>
          <ac:spMkLst>
            <pc:docMk/>
            <pc:sldMk cId="3497840790" sldId="279"/>
            <ac:spMk id="2" creationId="{EE56D31B-5D6A-854A-72E9-90FC67EFBC85}"/>
          </ac:spMkLst>
        </pc:spChg>
        <pc:spChg chg="add mod">
          <ac:chgData name="Jessica Xiomara Garcia" userId="fd7e9291-7fd4-43ac-8e6e-c89f03af2ecc" providerId="ADAL" clId="{5528AE1C-EEAE-4333-8988-6978BC22B485}" dt="2024-10-08T17:01:46.959" v="577"/>
          <ac:spMkLst>
            <pc:docMk/>
            <pc:sldMk cId="3497840790" sldId="279"/>
            <ac:spMk id="3" creationId="{928FD55A-AB4B-083E-03EF-CC5229ED1CC9}"/>
          </ac:spMkLst>
        </pc:spChg>
        <pc:spChg chg="del mod">
          <ac:chgData name="Jessica Xiomara Garcia" userId="fd7e9291-7fd4-43ac-8e6e-c89f03af2ecc" providerId="ADAL" clId="{5528AE1C-EEAE-4333-8988-6978BC22B485}" dt="2024-10-08T17:01:46.963" v="579"/>
          <ac:spMkLst>
            <pc:docMk/>
            <pc:sldMk cId="3497840790" sldId="279"/>
            <ac:spMk id="5" creationId="{CC786903-6D01-391F-B46F-03D15C82E536}"/>
          </ac:spMkLst>
        </pc:spChg>
        <pc:spChg chg="add mod">
          <ac:chgData name="Jessica Xiomara Garcia" userId="fd7e9291-7fd4-43ac-8e6e-c89f03af2ecc" providerId="ADAL" clId="{5528AE1C-EEAE-4333-8988-6978BC22B485}" dt="2024-10-08T17:02:15.127" v="584" actId="404"/>
          <ac:spMkLst>
            <pc:docMk/>
            <pc:sldMk cId="3497840790" sldId="279"/>
            <ac:spMk id="7" creationId="{45375991-64E7-0C73-61AC-4BE26F644B3E}"/>
          </ac:spMkLst>
        </pc:spChg>
        <pc:spChg chg="del">
          <ac:chgData name="Jessica Xiomara Garcia" userId="fd7e9291-7fd4-43ac-8e6e-c89f03af2ecc" providerId="ADAL" clId="{5528AE1C-EEAE-4333-8988-6978BC22B485}" dt="2024-10-08T17:14:54.951" v="940" actId="478"/>
          <ac:spMkLst>
            <pc:docMk/>
            <pc:sldMk cId="3497840790" sldId="279"/>
            <ac:spMk id="21" creationId="{450CAA14-D645-89EA-163A-16658748CDAA}"/>
          </ac:spMkLst>
        </pc:spChg>
        <pc:grpChg chg="del">
          <ac:chgData name="Jessica Xiomara Garcia" userId="fd7e9291-7fd4-43ac-8e6e-c89f03af2ecc" providerId="ADAL" clId="{5528AE1C-EEAE-4333-8988-6978BC22B485}" dt="2024-10-08T17:14:54.951" v="940" actId="478"/>
          <ac:grpSpMkLst>
            <pc:docMk/>
            <pc:sldMk cId="3497840790" sldId="279"/>
            <ac:grpSpMk id="17" creationId="{F5730DD1-6B66-C015-2B31-3D2A8E69B4C4}"/>
          </ac:grpSpMkLst>
        </pc:grpChg>
        <pc:graphicFrameChg chg="add mod">
          <ac:chgData name="Jessica Xiomara Garcia" userId="fd7e9291-7fd4-43ac-8e6e-c89f03af2ecc" providerId="ADAL" clId="{5528AE1C-EEAE-4333-8988-6978BC22B485}" dt="2024-10-08T17:01:44.008" v="576"/>
          <ac:graphicFrameMkLst>
            <pc:docMk/>
            <pc:sldMk cId="3497840790" sldId="279"/>
            <ac:graphicFrameMk id="2" creationId="{769D7783-6B81-7ADF-9BF5-6A446AFFF776}"/>
          </ac:graphicFrameMkLst>
        </pc:graphicFrameChg>
        <pc:graphicFrameChg chg="add mod">
          <ac:chgData name="Jessica Xiomara Garcia" userId="fd7e9291-7fd4-43ac-8e6e-c89f03af2ecc" providerId="ADAL" clId="{5528AE1C-EEAE-4333-8988-6978BC22B485}" dt="2024-10-08T17:02:26.726" v="585"/>
          <ac:graphicFrameMkLst>
            <pc:docMk/>
            <pc:sldMk cId="3497840790" sldId="279"/>
            <ac:graphicFrameMk id="9" creationId="{ED639329-4FB1-8BB1-6F26-63A15E17BC28}"/>
          </ac:graphicFrameMkLst>
        </pc:graphicFrameChg>
        <pc:graphicFrameChg chg="add mod modGraphic">
          <ac:chgData name="Jessica Xiomara Garcia" userId="fd7e9291-7fd4-43ac-8e6e-c89f03af2ecc" providerId="ADAL" clId="{5528AE1C-EEAE-4333-8988-6978BC22B485}" dt="2024-10-08T17:02:37.263" v="588" actId="14100"/>
          <ac:graphicFrameMkLst>
            <pc:docMk/>
            <pc:sldMk cId="3497840790" sldId="279"/>
            <ac:graphicFrameMk id="10" creationId="{A672334E-3B30-B1F4-4462-12DDDB4B1B51}"/>
          </ac:graphicFrameMkLst>
        </pc:graphicFrameChg>
      </pc:sldChg>
      <pc:sldChg chg="addSp delSp modSp add mod">
        <pc:chgData name="Jessica Xiomara Garcia" userId="fd7e9291-7fd4-43ac-8e6e-c89f03af2ecc" providerId="ADAL" clId="{5528AE1C-EEAE-4333-8988-6978BC22B485}" dt="2024-10-08T17:15:01.317" v="943"/>
        <pc:sldMkLst>
          <pc:docMk/>
          <pc:sldMk cId="3694807146" sldId="280"/>
        </pc:sldMkLst>
        <pc:spChg chg="add mod">
          <ac:chgData name="Jessica Xiomara Garcia" userId="fd7e9291-7fd4-43ac-8e6e-c89f03af2ecc" providerId="ADAL" clId="{5528AE1C-EEAE-4333-8988-6978BC22B485}" dt="2024-10-08T17:15:01.317" v="943"/>
          <ac:spMkLst>
            <pc:docMk/>
            <pc:sldMk cId="3694807146" sldId="280"/>
            <ac:spMk id="2" creationId="{C729B5B3-D1A2-75DE-4404-EF3FFE5A81AF}"/>
          </ac:spMkLst>
        </pc:spChg>
        <pc:spChg chg="add mod">
          <ac:chgData name="Jessica Xiomara Garcia" userId="fd7e9291-7fd4-43ac-8e6e-c89f03af2ecc" providerId="ADAL" clId="{5528AE1C-EEAE-4333-8988-6978BC22B485}" dt="2024-10-08T17:03:51.271" v="596" actId="1076"/>
          <ac:spMkLst>
            <pc:docMk/>
            <pc:sldMk cId="3694807146" sldId="280"/>
            <ac:spMk id="3" creationId="{BEB4D402-0AB9-A478-7166-5C063EC8D410}"/>
          </ac:spMkLst>
        </pc:spChg>
        <pc:spChg chg="del">
          <ac:chgData name="Jessica Xiomara Garcia" userId="fd7e9291-7fd4-43ac-8e6e-c89f03af2ecc" providerId="ADAL" clId="{5528AE1C-EEAE-4333-8988-6978BC22B485}" dt="2024-10-08T17:03:24.061" v="591" actId="478"/>
          <ac:spMkLst>
            <pc:docMk/>
            <pc:sldMk cId="3694807146" sldId="280"/>
            <ac:spMk id="7" creationId="{45375991-64E7-0C73-61AC-4BE26F644B3E}"/>
          </ac:spMkLst>
        </pc:spChg>
        <pc:spChg chg="del">
          <ac:chgData name="Jessica Xiomara Garcia" userId="fd7e9291-7fd4-43ac-8e6e-c89f03af2ecc" providerId="ADAL" clId="{5528AE1C-EEAE-4333-8988-6978BC22B485}" dt="2024-10-08T17:15:00.235" v="942" actId="478"/>
          <ac:spMkLst>
            <pc:docMk/>
            <pc:sldMk cId="3694807146" sldId="280"/>
            <ac:spMk id="21" creationId="{450CAA14-D645-89EA-163A-16658748CDAA}"/>
          </ac:spMkLst>
        </pc:spChg>
        <pc:grpChg chg="del">
          <ac:chgData name="Jessica Xiomara Garcia" userId="fd7e9291-7fd4-43ac-8e6e-c89f03af2ecc" providerId="ADAL" clId="{5528AE1C-EEAE-4333-8988-6978BC22B485}" dt="2024-10-08T17:15:00.235" v="942" actId="478"/>
          <ac:grpSpMkLst>
            <pc:docMk/>
            <pc:sldMk cId="3694807146" sldId="280"/>
            <ac:grpSpMk id="17" creationId="{F5730DD1-6B66-C015-2B31-3D2A8E69B4C4}"/>
          </ac:grpSpMkLst>
        </pc:grpChg>
        <pc:graphicFrameChg chg="del">
          <ac:chgData name="Jessica Xiomara Garcia" userId="fd7e9291-7fd4-43ac-8e6e-c89f03af2ecc" providerId="ADAL" clId="{5528AE1C-EEAE-4333-8988-6978BC22B485}" dt="2024-10-08T17:03:20.187" v="590" actId="478"/>
          <ac:graphicFrameMkLst>
            <pc:docMk/>
            <pc:sldMk cId="3694807146" sldId="280"/>
            <ac:graphicFrameMk id="10" creationId="{A672334E-3B30-B1F4-4462-12DDDB4B1B51}"/>
          </ac:graphicFrameMkLst>
        </pc:graphicFrameChg>
      </pc:sldChg>
      <pc:sldChg chg="addSp delSp modSp add mod">
        <pc:chgData name="Jessica Xiomara Garcia" userId="fd7e9291-7fd4-43ac-8e6e-c89f03af2ecc" providerId="ADAL" clId="{5528AE1C-EEAE-4333-8988-6978BC22B485}" dt="2024-10-08T17:15:37.430" v="975" actId="1037"/>
        <pc:sldMkLst>
          <pc:docMk/>
          <pc:sldMk cId="2278736366" sldId="281"/>
        </pc:sldMkLst>
        <pc:spChg chg="add mod">
          <ac:chgData name="Jessica Xiomara Garcia" userId="fd7e9291-7fd4-43ac-8e6e-c89f03af2ecc" providerId="ADAL" clId="{5528AE1C-EEAE-4333-8988-6978BC22B485}" dt="2024-10-08T17:07:35.086" v="775" actId="20577"/>
          <ac:spMkLst>
            <pc:docMk/>
            <pc:sldMk cId="2278736366" sldId="281"/>
            <ac:spMk id="2" creationId="{6EC53FDB-392E-98B9-E22E-7B9613929F49}"/>
          </ac:spMkLst>
        </pc:spChg>
        <pc:spChg chg="add mod">
          <ac:chgData name="Jessica Xiomara Garcia" userId="fd7e9291-7fd4-43ac-8e6e-c89f03af2ecc" providerId="ADAL" clId="{5528AE1C-EEAE-4333-8988-6978BC22B485}" dt="2024-10-08T17:15:05.583" v="945"/>
          <ac:spMkLst>
            <pc:docMk/>
            <pc:sldMk cId="2278736366" sldId="281"/>
            <ac:spMk id="3" creationId="{352715DA-8879-F08B-D00B-7859162D82A7}"/>
          </ac:spMkLst>
        </pc:spChg>
        <pc:spChg chg="del">
          <ac:chgData name="Jessica Xiomara Garcia" userId="fd7e9291-7fd4-43ac-8e6e-c89f03af2ecc" providerId="ADAL" clId="{5528AE1C-EEAE-4333-8988-6978BC22B485}" dt="2024-10-08T17:04:08.838" v="598" actId="478"/>
          <ac:spMkLst>
            <pc:docMk/>
            <pc:sldMk cId="2278736366" sldId="281"/>
            <ac:spMk id="3" creationId="{BEB4D402-0AB9-A478-7166-5C063EC8D410}"/>
          </ac:spMkLst>
        </pc:spChg>
        <pc:spChg chg="add del mod">
          <ac:chgData name="Jessica Xiomara Garcia" userId="fd7e9291-7fd4-43ac-8e6e-c89f03af2ecc" providerId="ADAL" clId="{5528AE1C-EEAE-4333-8988-6978BC22B485}" dt="2024-10-08T17:04:30.299" v="646" actId="478"/>
          <ac:spMkLst>
            <pc:docMk/>
            <pc:sldMk cId="2278736366" sldId="281"/>
            <ac:spMk id="5" creationId="{06582083-AAF6-CA03-D5A3-00C37EB8ADAF}"/>
          </ac:spMkLst>
        </pc:spChg>
        <pc:spChg chg="add mod">
          <ac:chgData name="Jessica Xiomara Garcia" userId="fd7e9291-7fd4-43ac-8e6e-c89f03af2ecc" providerId="ADAL" clId="{5528AE1C-EEAE-4333-8988-6978BC22B485}" dt="2024-10-08T17:07:31.892" v="774" actId="12788"/>
          <ac:spMkLst>
            <pc:docMk/>
            <pc:sldMk cId="2278736366" sldId="281"/>
            <ac:spMk id="7" creationId="{885D48B3-7D4B-7FCC-A01A-C47013417716}"/>
          </ac:spMkLst>
        </pc:spChg>
        <pc:spChg chg="add mod">
          <ac:chgData name="Jessica Xiomara Garcia" userId="fd7e9291-7fd4-43ac-8e6e-c89f03af2ecc" providerId="ADAL" clId="{5528AE1C-EEAE-4333-8988-6978BC22B485}" dt="2024-10-08T17:15:37.430" v="975" actId="1037"/>
          <ac:spMkLst>
            <pc:docMk/>
            <pc:sldMk cId="2278736366" sldId="281"/>
            <ac:spMk id="10" creationId="{E08C29DB-9183-9E3D-096C-BC1EE00BF1C1}"/>
          </ac:spMkLst>
        </pc:spChg>
        <pc:spChg chg="del">
          <ac:chgData name="Jessica Xiomara Garcia" userId="fd7e9291-7fd4-43ac-8e6e-c89f03af2ecc" providerId="ADAL" clId="{5528AE1C-EEAE-4333-8988-6978BC22B485}" dt="2024-10-08T17:15:05.160" v="944" actId="478"/>
          <ac:spMkLst>
            <pc:docMk/>
            <pc:sldMk cId="2278736366" sldId="281"/>
            <ac:spMk id="21" creationId="{450CAA14-D645-89EA-163A-16658748CDAA}"/>
          </ac:spMkLst>
        </pc:spChg>
        <pc:grpChg chg="del">
          <ac:chgData name="Jessica Xiomara Garcia" userId="fd7e9291-7fd4-43ac-8e6e-c89f03af2ecc" providerId="ADAL" clId="{5528AE1C-EEAE-4333-8988-6978BC22B485}" dt="2024-10-08T17:15:05.160" v="944" actId="478"/>
          <ac:grpSpMkLst>
            <pc:docMk/>
            <pc:sldMk cId="2278736366" sldId="281"/>
            <ac:grpSpMk id="17" creationId="{F5730DD1-6B66-C015-2B31-3D2A8E69B4C4}"/>
          </ac:grpSpMkLst>
        </pc:grpChg>
        <pc:picChg chg="add mod">
          <ac:chgData name="Jessica Xiomara Garcia" userId="fd7e9291-7fd4-43ac-8e6e-c89f03af2ecc" providerId="ADAL" clId="{5528AE1C-EEAE-4333-8988-6978BC22B485}" dt="2024-10-08T17:07:09.887" v="749" actId="12788"/>
          <ac:picMkLst>
            <pc:docMk/>
            <pc:sldMk cId="2278736366" sldId="281"/>
            <ac:picMk id="13" creationId="{C14F8146-BD15-759E-3347-0B258CE4DC8A}"/>
          </ac:picMkLst>
        </pc:picChg>
        <pc:picChg chg="add mod">
          <ac:chgData name="Jessica Xiomara Garcia" userId="fd7e9291-7fd4-43ac-8e6e-c89f03af2ecc" providerId="ADAL" clId="{5528AE1C-EEAE-4333-8988-6978BC22B485}" dt="2024-10-08T17:07:17.251" v="772" actId="1038"/>
          <ac:picMkLst>
            <pc:docMk/>
            <pc:sldMk cId="2278736366" sldId="281"/>
            <ac:picMk id="2049" creationId="{2F40C779-C344-31AD-8575-091B432A278E}"/>
          </ac:picMkLst>
        </pc:picChg>
        <pc:picChg chg="add mod">
          <ac:chgData name="Jessica Xiomara Garcia" userId="fd7e9291-7fd4-43ac-8e6e-c89f03af2ecc" providerId="ADAL" clId="{5528AE1C-EEAE-4333-8988-6978BC22B485}" dt="2024-10-08T17:06:07.996" v="711" actId="1035"/>
          <ac:picMkLst>
            <pc:docMk/>
            <pc:sldMk cId="2278736366" sldId="281"/>
            <ac:picMk id="2050" creationId="{879F8DC4-8A05-3C2C-5540-B0878D69C64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b642a62e36_0_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b642a62e36_0_2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b642a62e36_0_3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gb642a62e36_0_3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rgbClr val="FF0000"/>
                </a:solidFill>
              </a:rPr>
              <a:t>[You can document additional Notes in this section]</a:t>
            </a:r>
            <a:endParaRPr>
              <a:solidFill>
                <a:srgbClr val="FF0000"/>
              </a:solidFill>
            </a:endParaRPr>
          </a:p>
          <a:p>
            <a:pPr marL="0" lvl="0" indent="0" algn="l" rtl="0">
              <a:spcBef>
                <a:spcPts val="0"/>
              </a:spcBef>
              <a:spcAft>
                <a:spcPts val="0"/>
              </a:spcAft>
              <a:buClr>
                <a:schemeClr val="dk1"/>
              </a:buClr>
              <a:buSzPts val="1100"/>
              <a:buFont typeface="Arial"/>
              <a:buNone/>
            </a:pPr>
            <a:endParaRPr>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US" b="1">
                <a:latin typeface="Roboto"/>
                <a:ea typeface="Roboto"/>
                <a:cs typeface="Roboto"/>
                <a:sym typeface="Roboto"/>
              </a:rPr>
              <a:t>Reflection considerations:</a:t>
            </a:r>
            <a:endParaRPr b="1"/>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Decision making (who has power, how is this codified in structure and process)</a:t>
            </a:r>
            <a:endParaRPr>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Increasing transparency, connection, and accountability for equity as related to decision-making/power</a:t>
            </a:r>
            <a:endParaRPr>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Leadership engagement, individual vs. collective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b642a62e36_0_3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gb642a62e36_0_3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rgbClr val="FF0000"/>
                </a:solidFill>
              </a:rPr>
              <a:t>[You can document additional Notes in this section]</a:t>
            </a:r>
            <a:endParaRPr dirty="0">
              <a:solidFill>
                <a:srgbClr val="FF0000"/>
              </a:solidFill>
            </a:endParaRPr>
          </a:p>
          <a:p>
            <a:pPr marL="0" lvl="0" indent="0" algn="l" rtl="0">
              <a:spcBef>
                <a:spcPts val="0"/>
              </a:spcBef>
              <a:spcAft>
                <a:spcPts val="0"/>
              </a:spcAft>
              <a:buClr>
                <a:schemeClr val="dk1"/>
              </a:buClr>
              <a:buSzPts val="1100"/>
              <a:buFont typeface="Arial"/>
              <a:buNone/>
            </a:pPr>
            <a:endParaRPr dirty="0">
              <a:latin typeface="Roboto"/>
              <a:ea typeface="Roboto"/>
              <a:cs typeface="Roboto"/>
              <a:sym typeface="Roboto"/>
            </a:endParaRPr>
          </a:p>
          <a:p>
            <a:pPr marL="0" lvl="0" indent="0" algn="l" rtl="0">
              <a:spcBef>
                <a:spcPts val="0"/>
              </a:spcBef>
              <a:spcAft>
                <a:spcPts val="0"/>
              </a:spcAft>
              <a:buSzPts val="1100"/>
              <a:buNone/>
            </a:pPr>
            <a:r>
              <a:rPr lang="en-US" b="1" dirty="0">
                <a:latin typeface="Roboto"/>
                <a:ea typeface="Roboto"/>
                <a:cs typeface="Roboto"/>
                <a:sym typeface="Roboto"/>
              </a:rPr>
              <a:t>Reflection considerations:</a:t>
            </a:r>
            <a:endParaRPr dirty="0"/>
          </a:p>
          <a:p>
            <a:pPr marL="457200" lvl="0" indent="-304800" algn="l" rtl="0">
              <a:lnSpc>
                <a:spcPct val="115000"/>
              </a:lnSpc>
              <a:spcBef>
                <a:spcPts val="0"/>
              </a:spcBef>
              <a:spcAft>
                <a:spcPts val="0"/>
              </a:spcAft>
              <a:buClr>
                <a:schemeClr val="dk1"/>
              </a:buClr>
              <a:buSzPts val="1200"/>
              <a:buFont typeface="Roboto"/>
              <a:buChar char="●"/>
            </a:pPr>
            <a:r>
              <a:rPr lang="en-US" dirty="0">
                <a:latin typeface="Roboto"/>
                <a:ea typeface="Roboto"/>
                <a:cs typeface="Roboto"/>
                <a:sym typeface="Roboto"/>
              </a:rPr>
              <a:t>Relationship of strategy to equity</a:t>
            </a:r>
            <a:endParaRPr dirty="0">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dirty="0">
                <a:latin typeface="Roboto"/>
                <a:ea typeface="Roboto"/>
                <a:cs typeface="Roboto"/>
                <a:sym typeface="Roboto"/>
              </a:rPr>
              <a:t>Increasing focus on root causes and systems-level change; strategic partnerships to support</a:t>
            </a:r>
            <a:endParaRPr dirty="0">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dirty="0">
                <a:latin typeface="Roboto"/>
                <a:ea typeface="Roboto"/>
                <a:cs typeface="Roboto"/>
                <a:sym typeface="Roboto"/>
              </a:rPr>
              <a:t>Role of different voices in strategy and planning</a:t>
            </a:r>
            <a:endParaRPr dirty="0">
              <a:latin typeface="Roboto"/>
              <a:ea typeface="Roboto"/>
              <a:cs typeface="Roboto"/>
              <a:sym typeface="Roboto"/>
            </a:endParaRPr>
          </a:p>
          <a:p>
            <a:pPr marL="457200" lvl="0" indent="0" algn="l" rtl="0">
              <a:lnSpc>
                <a:spcPct val="115000"/>
              </a:lnSpc>
              <a:spcBef>
                <a:spcPts val="0"/>
              </a:spcBef>
              <a:spcAft>
                <a:spcPts val="0"/>
              </a:spcAft>
              <a:buNone/>
            </a:pPr>
            <a:endParaRPr dirty="0">
              <a:latin typeface="Roboto"/>
              <a:ea typeface="Roboto"/>
              <a:cs typeface="Roboto"/>
              <a:sym typeface="Roboto"/>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b642a62e36_0_4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gb642a62e36_0_4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rgbClr val="FF0000"/>
                </a:solidFill>
              </a:rPr>
              <a:t>[You can document additional Notes in this section]</a:t>
            </a:r>
            <a:endParaRPr>
              <a:solidFill>
                <a:srgbClr val="FF0000"/>
              </a:solidFill>
            </a:endParaRPr>
          </a:p>
          <a:p>
            <a:pPr marL="0" lvl="0" indent="0" algn="l" rtl="0">
              <a:spcBef>
                <a:spcPts val="0"/>
              </a:spcBef>
              <a:spcAft>
                <a:spcPts val="0"/>
              </a:spcAft>
              <a:buClr>
                <a:schemeClr val="dk1"/>
              </a:buClr>
              <a:buSzPts val="1100"/>
              <a:buFont typeface="Arial"/>
              <a:buNone/>
            </a:pPr>
            <a:endParaRPr>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US" b="1">
                <a:latin typeface="Roboto"/>
                <a:ea typeface="Roboto"/>
                <a:cs typeface="Roboto"/>
                <a:sym typeface="Roboto"/>
              </a:rPr>
              <a:t>Reflection considerations:</a:t>
            </a:r>
            <a:endParaRPr b="1"/>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Proportion of programs with equity focus</a:t>
            </a:r>
            <a:endParaRPr>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Proportion of programs with a systems change perspective</a:t>
            </a:r>
            <a:endParaRPr>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Residents and communities considered in design - engaged in design process</a:t>
            </a:r>
            <a:endParaRPr>
              <a:latin typeface="Roboto"/>
              <a:ea typeface="Roboto"/>
              <a:cs typeface="Roboto"/>
              <a:sym typeface="Roboto"/>
            </a:endParaRPr>
          </a:p>
          <a:p>
            <a:pPr marL="457200" lvl="0" indent="-317500" algn="l" rtl="0">
              <a:lnSpc>
                <a:spcPct val="115000"/>
              </a:lnSpc>
              <a:spcBef>
                <a:spcPts val="0"/>
              </a:spcBef>
              <a:spcAft>
                <a:spcPts val="0"/>
              </a:spcAft>
              <a:buClr>
                <a:schemeClr val="dk1"/>
              </a:buClr>
              <a:buSzPts val="1400"/>
              <a:buFont typeface="Roboto"/>
              <a:buChar char="●"/>
            </a:pPr>
            <a:r>
              <a:rPr lang="en-US">
                <a:latin typeface="Roboto"/>
                <a:ea typeface="Roboto"/>
                <a:cs typeface="Roboto"/>
                <a:sym typeface="Roboto"/>
              </a:rPr>
              <a:t>Perceptions and implications of Strategy vs Program based on the organizational context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b642a62e36_0_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2" name="Google Shape;702;gb642a62e36_0_4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rgbClr val="FF0000"/>
                </a:solidFill>
              </a:rPr>
              <a:t>[You can document additional Notes in this section]</a:t>
            </a:r>
            <a:endParaRPr>
              <a:solidFill>
                <a:srgbClr val="FF0000"/>
              </a:solidFill>
            </a:endParaRPr>
          </a:p>
          <a:p>
            <a:pPr marL="0" lvl="0" indent="0" algn="l" rtl="0">
              <a:spcBef>
                <a:spcPts val="0"/>
              </a:spcBef>
              <a:spcAft>
                <a:spcPts val="0"/>
              </a:spcAft>
              <a:buClr>
                <a:schemeClr val="dk1"/>
              </a:buClr>
              <a:buSzPts val="1100"/>
              <a:buFont typeface="Arial"/>
              <a:buNone/>
            </a:pPr>
            <a:endParaRPr>
              <a:latin typeface="Roboto"/>
              <a:ea typeface="Roboto"/>
              <a:cs typeface="Roboto"/>
              <a:sym typeface="Roboto"/>
            </a:endParaRPr>
          </a:p>
          <a:p>
            <a:pPr marL="0" lvl="0" indent="0" algn="l" rtl="0">
              <a:spcBef>
                <a:spcPts val="0"/>
              </a:spcBef>
              <a:spcAft>
                <a:spcPts val="0"/>
              </a:spcAft>
              <a:buSzPts val="1100"/>
              <a:buNone/>
            </a:pPr>
            <a:r>
              <a:rPr lang="en-US" b="1">
                <a:latin typeface="Roboto"/>
                <a:ea typeface="Roboto"/>
                <a:cs typeface="Roboto"/>
                <a:sym typeface="Roboto"/>
              </a:rPr>
              <a:t>Reflection considerations:</a:t>
            </a:r>
            <a:endParaRPr b="1"/>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Equity framing/narrative and relationship to strategic comms and messaging</a:t>
            </a:r>
            <a:endParaRPr>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Multilingual/cultural content and channels appropriate to audiences</a:t>
            </a:r>
            <a:endParaRPr>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b642a62e36_0_5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3" name="Google Shape;763;gb642a62e36_0_5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rgbClr val="FF0000"/>
                </a:solidFill>
              </a:rPr>
              <a:t>[You can document additional Notes in this section]</a:t>
            </a:r>
            <a:endParaRPr>
              <a:solidFill>
                <a:srgbClr val="FF0000"/>
              </a:solidFill>
            </a:endParaRPr>
          </a:p>
          <a:p>
            <a:pPr marL="0" lvl="0" indent="0" algn="l" rtl="0">
              <a:spcBef>
                <a:spcPts val="0"/>
              </a:spcBef>
              <a:spcAft>
                <a:spcPts val="0"/>
              </a:spcAft>
              <a:buClr>
                <a:schemeClr val="dk1"/>
              </a:buClr>
              <a:buSzPts val="1100"/>
              <a:buFont typeface="Arial"/>
              <a:buNone/>
            </a:pPr>
            <a:endParaRPr>
              <a:latin typeface="Roboto"/>
              <a:ea typeface="Roboto"/>
              <a:cs typeface="Roboto"/>
              <a:sym typeface="Roboto"/>
            </a:endParaRPr>
          </a:p>
          <a:p>
            <a:pPr marL="0" lvl="0" indent="0" algn="l" rtl="0">
              <a:spcBef>
                <a:spcPts val="0"/>
              </a:spcBef>
              <a:spcAft>
                <a:spcPts val="0"/>
              </a:spcAft>
              <a:buSzPts val="1100"/>
              <a:buNone/>
            </a:pPr>
            <a:r>
              <a:rPr lang="en-US" b="1">
                <a:latin typeface="Roboto"/>
                <a:ea typeface="Roboto"/>
                <a:cs typeface="Roboto"/>
                <a:sym typeface="Roboto"/>
              </a:rPr>
              <a:t>Reflection considerations:</a:t>
            </a:r>
            <a:endParaRPr b="1"/>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Use of data and learning to drive organizational strategy, program improvement to increase health equity</a:t>
            </a:r>
            <a:endParaRPr>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Engagement/Alignment with equitable evaluation concepts and approaches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b642a62e36_0_6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4" name="Google Shape;824;gb642a62e36_0_6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rgbClr val="FF0000"/>
                </a:solidFill>
              </a:rPr>
              <a:t>[You can document additional Notes in this section]</a:t>
            </a:r>
            <a:endParaRPr>
              <a:solidFill>
                <a:srgbClr val="FF0000"/>
              </a:solidFill>
            </a:endParaRPr>
          </a:p>
          <a:p>
            <a:pPr marL="0" lvl="0" indent="0" algn="l" rtl="0">
              <a:spcBef>
                <a:spcPts val="0"/>
              </a:spcBef>
              <a:spcAft>
                <a:spcPts val="0"/>
              </a:spcAft>
              <a:buClr>
                <a:schemeClr val="dk1"/>
              </a:buClr>
              <a:buSzPts val="1100"/>
              <a:buFont typeface="Arial"/>
              <a:buNone/>
            </a:pPr>
            <a:endParaRPr>
              <a:latin typeface="Roboto"/>
              <a:ea typeface="Roboto"/>
              <a:cs typeface="Roboto"/>
              <a:sym typeface="Roboto"/>
            </a:endParaRPr>
          </a:p>
          <a:p>
            <a:pPr marL="0" lvl="0" indent="0" algn="l" rtl="0">
              <a:spcBef>
                <a:spcPts val="0"/>
              </a:spcBef>
              <a:spcAft>
                <a:spcPts val="0"/>
              </a:spcAft>
              <a:buSzPts val="1100"/>
              <a:buNone/>
            </a:pPr>
            <a:r>
              <a:rPr lang="en-US" b="1">
                <a:latin typeface="Roboto"/>
                <a:ea typeface="Roboto"/>
                <a:cs typeface="Roboto"/>
                <a:sym typeface="Roboto"/>
              </a:rPr>
              <a:t>Reflection considerations:</a:t>
            </a:r>
            <a:endParaRPr b="1"/>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Level of org investment and change in HR and talent management policies and practices</a:t>
            </a:r>
            <a:endParaRPr>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Degree to which investment and change is reflected in staff/HR indicators of equity</a:t>
            </a:r>
            <a:endParaRPr>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Level of staff engagement, education, alignment and investment</a:t>
            </a:r>
            <a:endParaRPr>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Cultural competence of staff</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b642a62e36_0_7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6" name="Google Shape;886;gb642a62e36_0_7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rgbClr val="FF0000"/>
                </a:solidFill>
              </a:rPr>
              <a:t>[You can document additional Notes in this section]</a:t>
            </a:r>
            <a:endParaRPr>
              <a:solidFill>
                <a:srgbClr val="FF0000"/>
              </a:solidFill>
            </a:endParaRPr>
          </a:p>
          <a:p>
            <a:pPr marL="0" lvl="0" indent="0" algn="l" rtl="0">
              <a:spcBef>
                <a:spcPts val="0"/>
              </a:spcBef>
              <a:spcAft>
                <a:spcPts val="0"/>
              </a:spcAft>
              <a:buClr>
                <a:schemeClr val="dk1"/>
              </a:buClr>
              <a:buSzPts val="1100"/>
              <a:buFont typeface="Arial"/>
              <a:buNone/>
            </a:pPr>
            <a:endParaRPr>
              <a:latin typeface="Roboto"/>
              <a:ea typeface="Roboto"/>
              <a:cs typeface="Roboto"/>
              <a:sym typeface="Roboto"/>
            </a:endParaRPr>
          </a:p>
          <a:p>
            <a:pPr marL="0" lvl="0" indent="0" algn="l" rtl="0">
              <a:spcBef>
                <a:spcPts val="0"/>
              </a:spcBef>
              <a:spcAft>
                <a:spcPts val="0"/>
              </a:spcAft>
              <a:buSzPts val="1100"/>
              <a:buNone/>
            </a:pPr>
            <a:r>
              <a:rPr lang="en-US" b="1">
                <a:latin typeface="Roboto"/>
                <a:ea typeface="Roboto"/>
                <a:cs typeface="Roboto"/>
                <a:sym typeface="Roboto"/>
              </a:rPr>
              <a:t>Reflection considerations:</a:t>
            </a:r>
            <a:endParaRPr b="1"/>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Level of org investment in equity, as reflected in finances and operations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gb75c7643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7" name="Google Shape;947;gb75c76438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b6561d9ac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6" name="Google Shape;976;gb6561d9ac9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gb75c76438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2" name="Google Shape;1012;gb75c764381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lang="en-US" sz="1100" dirty="0">
              <a:solidFill>
                <a:srgbClr val="FF0000"/>
              </a:solidFill>
              <a:latin typeface="Roboto"/>
              <a:ea typeface="Roboto"/>
              <a:cs typeface="Roboto"/>
              <a:sym typeface="Roboto"/>
            </a:endParaRPr>
          </a:p>
          <a:p>
            <a:pPr marL="0" lvl="0" indent="0" algn="l" rtl="0">
              <a:lnSpc>
                <a:spcPct val="100000"/>
              </a:lnSpc>
              <a:spcBef>
                <a:spcPts val="0"/>
              </a:spcBef>
              <a:spcAft>
                <a:spcPts val="0"/>
              </a:spcAft>
              <a:buSzPts val="1400"/>
              <a:buNone/>
            </a:pPr>
            <a:r>
              <a:rPr lang="en-US" sz="1100" dirty="0">
                <a:solidFill>
                  <a:srgbClr val="FF0000"/>
                </a:solidFill>
                <a:latin typeface="Roboto"/>
                <a:ea typeface="Roboto"/>
                <a:cs typeface="Roboto"/>
                <a:sym typeface="Roboto"/>
              </a:rPr>
              <a:t>You may choose to revise or add to this list of questions</a:t>
            </a:r>
            <a:endParaRPr sz="1100" dirty="0">
              <a:solidFill>
                <a:srgbClr val="FF0000"/>
              </a:solidFill>
              <a:latin typeface="Roboto"/>
              <a:ea typeface="Roboto"/>
              <a:cs typeface="Roboto"/>
              <a:sym typeface="Roboto"/>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b98b14905d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b98b14905d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b98b14905d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b98b14905d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p>
        </p:txBody>
      </p:sp>
    </p:spTree>
    <p:extLst>
      <p:ext uri="{BB962C8B-B14F-4D97-AF65-F5344CB8AC3E}">
        <p14:creationId xmlns:p14="http://schemas.microsoft.com/office/powerpoint/2010/main" val="15352731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gb75c76438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2" name="Google Shape;1012;gb75c764381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lang="en-US" sz="1100" dirty="0">
              <a:solidFill>
                <a:srgbClr val="FF0000"/>
              </a:solidFill>
              <a:latin typeface="Roboto"/>
              <a:ea typeface="Roboto"/>
              <a:cs typeface="Roboto"/>
              <a:sym typeface="Roboto"/>
            </a:endParaRPr>
          </a:p>
          <a:p>
            <a:pPr marL="0" lvl="0" indent="0" algn="l" rtl="0">
              <a:lnSpc>
                <a:spcPct val="100000"/>
              </a:lnSpc>
              <a:spcBef>
                <a:spcPts val="0"/>
              </a:spcBef>
              <a:spcAft>
                <a:spcPts val="0"/>
              </a:spcAft>
              <a:buSzPts val="1400"/>
              <a:buNone/>
            </a:pPr>
            <a:r>
              <a:rPr lang="en-US" sz="1100" dirty="0">
                <a:solidFill>
                  <a:srgbClr val="FF0000"/>
                </a:solidFill>
                <a:latin typeface="Roboto"/>
                <a:ea typeface="Roboto"/>
                <a:cs typeface="Roboto"/>
                <a:sym typeface="Roboto"/>
              </a:rPr>
              <a:t>You may choose to revise or add to this list of questions</a:t>
            </a:r>
            <a:endParaRPr sz="1100" dirty="0">
              <a:solidFill>
                <a:srgbClr val="FF0000"/>
              </a:solidFill>
              <a:latin typeface="Roboto"/>
              <a:ea typeface="Roboto"/>
              <a:cs typeface="Roboto"/>
              <a:sym typeface="Roboto"/>
            </a:endParaRPr>
          </a:p>
        </p:txBody>
      </p:sp>
    </p:spTree>
    <p:extLst>
      <p:ext uri="{BB962C8B-B14F-4D97-AF65-F5344CB8AC3E}">
        <p14:creationId xmlns:p14="http://schemas.microsoft.com/office/powerpoint/2010/main" val="3456493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gb75c76438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2" name="Google Shape;1012;gb75c764381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lang="en-US" sz="1100" dirty="0">
              <a:solidFill>
                <a:srgbClr val="FF0000"/>
              </a:solidFill>
              <a:latin typeface="Roboto"/>
              <a:ea typeface="Roboto"/>
              <a:cs typeface="Roboto"/>
              <a:sym typeface="Roboto"/>
            </a:endParaRPr>
          </a:p>
          <a:p>
            <a:pPr marL="0" lvl="0" indent="0" algn="l" rtl="0">
              <a:lnSpc>
                <a:spcPct val="100000"/>
              </a:lnSpc>
              <a:spcBef>
                <a:spcPts val="0"/>
              </a:spcBef>
              <a:spcAft>
                <a:spcPts val="0"/>
              </a:spcAft>
              <a:buSzPts val="1400"/>
              <a:buNone/>
            </a:pPr>
            <a:r>
              <a:rPr lang="en-US" sz="1100" dirty="0">
                <a:solidFill>
                  <a:srgbClr val="FF0000"/>
                </a:solidFill>
                <a:latin typeface="Roboto"/>
                <a:ea typeface="Roboto"/>
                <a:cs typeface="Roboto"/>
                <a:sym typeface="Roboto"/>
              </a:rPr>
              <a:t>You may choose to revise or add to this list of questions</a:t>
            </a:r>
            <a:endParaRPr sz="1100" dirty="0">
              <a:solidFill>
                <a:srgbClr val="FF0000"/>
              </a:solidFill>
              <a:latin typeface="Roboto"/>
              <a:ea typeface="Roboto"/>
              <a:cs typeface="Roboto"/>
              <a:sym typeface="Roboto"/>
            </a:endParaRPr>
          </a:p>
        </p:txBody>
      </p:sp>
    </p:spTree>
    <p:extLst>
      <p:ext uri="{BB962C8B-B14F-4D97-AF65-F5344CB8AC3E}">
        <p14:creationId xmlns:p14="http://schemas.microsoft.com/office/powerpoint/2010/main" val="31901592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gb75c76438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2" name="Google Shape;1012;gb75c764381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lang="en-US" sz="1100" dirty="0">
              <a:solidFill>
                <a:srgbClr val="FF0000"/>
              </a:solidFill>
              <a:latin typeface="Roboto"/>
              <a:ea typeface="Roboto"/>
              <a:cs typeface="Roboto"/>
              <a:sym typeface="Roboto"/>
            </a:endParaRPr>
          </a:p>
          <a:p>
            <a:pPr marL="0" lvl="0" indent="0" algn="l" rtl="0">
              <a:lnSpc>
                <a:spcPct val="100000"/>
              </a:lnSpc>
              <a:spcBef>
                <a:spcPts val="0"/>
              </a:spcBef>
              <a:spcAft>
                <a:spcPts val="0"/>
              </a:spcAft>
              <a:buSzPts val="1400"/>
              <a:buNone/>
            </a:pPr>
            <a:r>
              <a:rPr lang="en-US" sz="1100" dirty="0">
                <a:solidFill>
                  <a:srgbClr val="FF0000"/>
                </a:solidFill>
                <a:latin typeface="Roboto"/>
                <a:ea typeface="Roboto"/>
                <a:cs typeface="Roboto"/>
                <a:sym typeface="Roboto"/>
              </a:rPr>
              <a:t>You may choose to revise or add to this list of questions</a:t>
            </a:r>
            <a:endParaRPr sz="1100" dirty="0">
              <a:solidFill>
                <a:srgbClr val="FF0000"/>
              </a:solidFill>
              <a:latin typeface="Roboto"/>
              <a:ea typeface="Roboto"/>
              <a:cs typeface="Roboto"/>
              <a:sym typeface="Roboto"/>
            </a:endParaRPr>
          </a:p>
        </p:txBody>
      </p:sp>
    </p:spTree>
    <p:extLst>
      <p:ext uri="{BB962C8B-B14F-4D97-AF65-F5344CB8AC3E}">
        <p14:creationId xmlns:p14="http://schemas.microsoft.com/office/powerpoint/2010/main" val="10704332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gb75c76438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2" name="Google Shape;1012;gb75c764381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lang="en-US" sz="1100" dirty="0">
              <a:solidFill>
                <a:srgbClr val="FF0000"/>
              </a:solidFill>
              <a:latin typeface="Roboto"/>
              <a:ea typeface="Roboto"/>
              <a:cs typeface="Roboto"/>
              <a:sym typeface="Roboto"/>
            </a:endParaRPr>
          </a:p>
          <a:p>
            <a:pPr marL="0" lvl="0" indent="0" algn="l" rtl="0">
              <a:lnSpc>
                <a:spcPct val="100000"/>
              </a:lnSpc>
              <a:spcBef>
                <a:spcPts val="0"/>
              </a:spcBef>
              <a:spcAft>
                <a:spcPts val="0"/>
              </a:spcAft>
              <a:buSzPts val="1400"/>
              <a:buNone/>
            </a:pPr>
            <a:r>
              <a:rPr lang="en-US" sz="1100" dirty="0">
                <a:solidFill>
                  <a:srgbClr val="FF0000"/>
                </a:solidFill>
                <a:latin typeface="Roboto"/>
                <a:ea typeface="Roboto"/>
                <a:cs typeface="Roboto"/>
                <a:sym typeface="Roboto"/>
              </a:rPr>
              <a:t>You may choose to revise or add to this list of questions</a:t>
            </a:r>
            <a:endParaRPr sz="1100" dirty="0">
              <a:solidFill>
                <a:srgbClr val="FF0000"/>
              </a:solidFill>
              <a:latin typeface="Roboto"/>
              <a:ea typeface="Roboto"/>
              <a:cs typeface="Roboto"/>
              <a:sym typeface="Roboto"/>
            </a:endParaRPr>
          </a:p>
        </p:txBody>
      </p:sp>
    </p:spTree>
    <p:extLst>
      <p:ext uri="{BB962C8B-B14F-4D97-AF65-F5344CB8AC3E}">
        <p14:creationId xmlns:p14="http://schemas.microsoft.com/office/powerpoint/2010/main" val="31547895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gb75c76438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2" name="Google Shape;1012;gb75c764381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lang="en-US" sz="1100" dirty="0">
              <a:solidFill>
                <a:srgbClr val="FF0000"/>
              </a:solidFill>
              <a:latin typeface="Roboto"/>
              <a:ea typeface="Roboto"/>
              <a:cs typeface="Roboto"/>
              <a:sym typeface="Roboto"/>
            </a:endParaRPr>
          </a:p>
          <a:p>
            <a:pPr marL="0" lvl="0" indent="0" algn="l" rtl="0">
              <a:lnSpc>
                <a:spcPct val="100000"/>
              </a:lnSpc>
              <a:spcBef>
                <a:spcPts val="0"/>
              </a:spcBef>
              <a:spcAft>
                <a:spcPts val="0"/>
              </a:spcAft>
              <a:buSzPts val="1400"/>
              <a:buNone/>
            </a:pPr>
            <a:r>
              <a:rPr lang="en-US" sz="1100" dirty="0">
                <a:solidFill>
                  <a:srgbClr val="FF0000"/>
                </a:solidFill>
                <a:latin typeface="Roboto"/>
                <a:ea typeface="Roboto"/>
                <a:cs typeface="Roboto"/>
                <a:sym typeface="Roboto"/>
              </a:rPr>
              <a:t>You may choose to revise or add to this list of questions</a:t>
            </a:r>
            <a:endParaRPr sz="1100" dirty="0">
              <a:solidFill>
                <a:srgbClr val="FF0000"/>
              </a:solidFill>
              <a:latin typeface="Roboto"/>
              <a:ea typeface="Roboto"/>
              <a:cs typeface="Roboto"/>
              <a:sym typeface="Roboto"/>
            </a:endParaRPr>
          </a:p>
        </p:txBody>
      </p:sp>
    </p:spTree>
    <p:extLst>
      <p:ext uri="{BB962C8B-B14F-4D97-AF65-F5344CB8AC3E}">
        <p14:creationId xmlns:p14="http://schemas.microsoft.com/office/powerpoint/2010/main" val="20858106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gb75c76438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2" name="Google Shape;1012;gb75c764381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lang="en-US" sz="1100" dirty="0">
              <a:solidFill>
                <a:srgbClr val="FF0000"/>
              </a:solidFill>
              <a:latin typeface="Roboto"/>
              <a:ea typeface="Roboto"/>
              <a:cs typeface="Roboto"/>
              <a:sym typeface="Roboto"/>
            </a:endParaRPr>
          </a:p>
          <a:p>
            <a:pPr marL="0" lvl="0" indent="0" algn="l" rtl="0">
              <a:lnSpc>
                <a:spcPct val="100000"/>
              </a:lnSpc>
              <a:spcBef>
                <a:spcPts val="0"/>
              </a:spcBef>
              <a:spcAft>
                <a:spcPts val="0"/>
              </a:spcAft>
              <a:buSzPts val="1400"/>
              <a:buNone/>
            </a:pPr>
            <a:r>
              <a:rPr lang="en-US" sz="1100" dirty="0">
                <a:solidFill>
                  <a:srgbClr val="FF0000"/>
                </a:solidFill>
                <a:latin typeface="Roboto"/>
                <a:ea typeface="Roboto"/>
                <a:cs typeface="Roboto"/>
                <a:sym typeface="Roboto"/>
              </a:rPr>
              <a:t>You may choose to revise or add to this list of questions</a:t>
            </a:r>
            <a:endParaRPr sz="1100" dirty="0">
              <a:solidFill>
                <a:srgbClr val="FF0000"/>
              </a:solidFill>
              <a:latin typeface="Roboto"/>
              <a:ea typeface="Roboto"/>
              <a:cs typeface="Roboto"/>
              <a:sym typeface="Roboto"/>
            </a:endParaRPr>
          </a:p>
        </p:txBody>
      </p:sp>
    </p:spTree>
    <p:extLst>
      <p:ext uri="{BB962C8B-B14F-4D97-AF65-F5344CB8AC3E}">
        <p14:creationId xmlns:p14="http://schemas.microsoft.com/office/powerpoint/2010/main" val="3776412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b642a62e36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b642a62e36_0_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b79b4b677f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gb79b4b677f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b79b4b677f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gb79b4b677f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b79b4b67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gb79b4b677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sz="1100" dirty="0">
                <a:solidFill>
                  <a:srgbClr val="FF0000"/>
                </a:solidFill>
                <a:latin typeface="Roboto"/>
                <a:ea typeface="Roboto"/>
                <a:cs typeface="Roboto"/>
                <a:sym typeface="Roboto"/>
              </a:rPr>
              <a:t>As  you engage in this process and to make is as inclusive as possible, consider the following aspects that could impact an individual’s participation:</a:t>
            </a:r>
            <a:endParaRPr sz="1100" dirty="0">
              <a:solidFill>
                <a:srgbClr val="FF0000"/>
              </a:solidFill>
              <a:latin typeface="Roboto"/>
              <a:ea typeface="Roboto"/>
              <a:cs typeface="Roboto"/>
              <a:sym typeface="Roboto"/>
            </a:endParaRPr>
          </a:p>
          <a:p>
            <a:pPr marL="457200" lvl="0" indent="-311150" algn="l" rtl="0">
              <a:lnSpc>
                <a:spcPct val="100000"/>
              </a:lnSpc>
              <a:spcBef>
                <a:spcPts val="0"/>
              </a:spcBef>
              <a:spcAft>
                <a:spcPts val="0"/>
              </a:spcAft>
              <a:buSzPts val="1300"/>
              <a:buFont typeface="Roboto"/>
              <a:buChar char="-"/>
            </a:pPr>
            <a:r>
              <a:rPr lang="en-US" sz="1100" dirty="0">
                <a:latin typeface="Roboto"/>
                <a:ea typeface="Roboto"/>
                <a:cs typeface="Roboto"/>
                <a:sym typeface="Roboto"/>
              </a:rPr>
              <a:t>Comfort level</a:t>
            </a:r>
            <a:endParaRPr sz="1100" dirty="0">
              <a:latin typeface="Roboto"/>
              <a:ea typeface="Roboto"/>
              <a:cs typeface="Roboto"/>
              <a:sym typeface="Roboto"/>
            </a:endParaRPr>
          </a:p>
          <a:p>
            <a:pPr marL="914400" lvl="1" indent="-311150" algn="l" rtl="0">
              <a:lnSpc>
                <a:spcPct val="100000"/>
              </a:lnSpc>
              <a:spcBef>
                <a:spcPts val="0"/>
              </a:spcBef>
              <a:spcAft>
                <a:spcPts val="0"/>
              </a:spcAft>
              <a:buSzPts val="1300"/>
              <a:buFont typeface="Roboto"/>
              <a:buChar char="-"/>
            </a:pPr>
            <a:r>
              <a:rPr lang="en-US" sz="1100" dirty="0">
                <a:latin typeface="Roboto"/>
                <a:ea typeface="Roboto"/>
                <a:cs typeface="Roboto"/>
                <a:sym typeface="Roboto"/>
              </a:rPr>
              <a:t>It will be important to intentionally create spaces and shared agreements that invite reflection in an open, safe, and </a:t>
            </a:r>
            <a:r>
              <a:rPr lang="en-US" sz="1100" dirty="0" err="1">
                <a:latin typeface="Roboto"/>
                <a:ea typeface="Roboto"/>
                <a:cs typeface="Roboto"/>
                <a:sym typeface="Roboto"/>
              </a:rPr>
              <a:t>non-judgemental</a:t>
            </a:r>
            <a:r>
              <a:rPr lang="en-US" sz="1100" dirty="0">
                <a:latin typeface="Roboto"/>
                <a:ea typeface="Roboto"/>
                <a:cs typeface="Roboto"/>
                <a:sym typeface="Roboto"/>
              </a:rPr>
              <a:t> manner</a:t>
            </a:r>
            <a:endParaRPr sz="1100" dirty="0">
              <a:latin typeface="Roboto"/>
              <a:ea typeface="Roboto"/>
              <a:cs typeface="Roboto"/>
              <a:sym typeface="Roboto"/>
            </a:endParaRPr>
          </a:p>
          <a:p>
            <a:pPr marL="914400" lvl="1" indent="-311150" algn="l" rtl="0">
              <a:lnSpc>
                <a:spcPct val="100000"/>
              </a:lnSpc>
              <a:spcBef>
                <a:spcPts val="0"/>
              </a:spcBef>
              <a:spcAft>
                <a:spcPts val="0"/>
              </a:spcAft>
              <a:buSzPts val="1300"/>
              <a:buFont typeface="Roboto"/>
              <a:buChar char="-"/>
            </a:pPr>
            <a:r>
              <a:rPr lang="en-US" sz="1100" dirty="0" err="1">
                <a:latin typeface="Roboto"/>
                <a:ea typeface="Roboto"/>
                <a:cs typeface="Roboto"/>
                <a:sym typeface="Roboto"/>
              </a:rPr>
              <a:t>Yous</a:t>
            </a:r>
            <a:r>
              <a:rPr lang="en-US" sz="1100" dirty="0">
                <a:latin typeface="Roboto"/>
                <a:ea typeface="Roboto"/>
                <a:cs typeface="Roboto"/>
                <a:sym typeface="Roboto"/>
              </a:rPr>
              <a:t> Plan Coach can provide resources for making space for these conversations </a:t>
            </a:r>
            <a:endParaRPr sz="1100" dirty="0">
              <a:latin typeface="Roboto"/>
              <a:ea typeface="Roboto"/>
              <a:cs typeface="Roboto"/>
              <a:sym typeface="Roboto"/>
            </a:endParaRPr>
          </a:p>
          <a:p>
            <a:pPr marL="457200" lvl="0" indent="-311150" algn="l" rtl="0">
              <a:lnSpc>
                <a:spcPct val="100000"/>
              </a:lnSpc>
              <a:spcBef>
                <a:spcPts val="0"/>
              </a:spcBef>
              <a:spcAft>
                <a:spcPts val="0"/>
              </a:spcAft>
              <a:buSzPts val="1300"/>
              <a:buFont typeface="Roboto"/>
              <a:buChar char="-"/>
            </a:pPr>
            <a:r>
              <a:rPr lang="en-US" sz="1100" dirty="0">
                <a:latin typeface="Roboto"/>
                <a:ea typeface="Roboto"/>
                <a:cs typeface="Roboto"/>
                <a:sym typeface="Roboto"/>
              </a:rPr>
              <a:t>Transparency</a:t>
            </a:r>
            <a:endParaRPr sz="1100" dirty="0">
              <a:latin typeface="Roboto"/>
              <a:ea typeface="Roboto"/>
              <a:cs typeface="Roboto"/>
              <a:sym typeface="Roboto"/>
            </a:endParaRPr>
          </a:p>
          <a:p>
            <a:pPr marL="914400" lvl="1" indent="-311150" algn="l" rtl="0">
              <a:lnSpc>
                <a:spcPct val="100000"/>
              </a:lnSpc>
              <a:spcBef>
                <a:spcPts val="0"/>
              </a:spcBef>
              <a:spcAft>
                <a:spcPts val="0"/>
              </a:spcAft>
              <a:buSzPts val="1300"/>
              <a:buFont typeface="Roboto"/>
              <a:buChar char="-"/>
            </a:pPr>
            <a:r>
              <a:rPr lang="en-US" sz="1100" dirty="0">
                <a:latin typeface="Roboto"/>
                <a:ea typeface="Roboto"/>
                <a:cs typeface="Roboto"/>
                <a:sym typeface="Roboto"/>
              </a:rPr>
              <a:t>Those who engage in this process should be provided context as well as kept in the loop of the outcome of this process and intended next steps</a:t>
            </a:r>
            <a:endParaRPr sz="1100" dirty="0">
              <a:latin typeface="Roboto"/>
              <a:ea typeface="Roboto"/>
              <a:cs typeface="Roboto"/>
              <a:sym typeface="Roboto"/>
            </a:endParaRPr>
          </a:p>
          <a:p>
            <a:pPr marL="457200" lvl="0" indent="-311150" algn="l" rtl="0">
              <a:lnSpc>
                <a:spcPct val="100000"/>
              </a:lnSpc>
              <a:spcBef>
                <a:spcPts val="0"/>
              </a:spcBef>
              <a:spcAft>
                <a:spcPts val="0"/>
              </a:spcAft>
              <a:buSzPts val="1300"/>
              <a:buFont typeface="Roboto"/>
              <a:buChar char="-"/>
            </a:pPr>
            <a:r>
              <a:rPr lang="en-US" sz="1100" dirty="0">
                <a:latin typeface="Roboto"/>
                <a:ea typeface="Roboto"/>
                <a:cs typeface="Roboto"/>
                <a:sym typeface="Roboto"/>
              </a:rPr>
              <a:t>Confidentiality - discuss with your Plan Coach ways for individuals to denote where they placed their star or dot</a:t>
            </a:r>
            <a:endParaRPr sz="1100" dirty="0">
              <a:latin typeface="Roboto"/>
              <a:ea typeface="Roboto"/>
              <a:cs typeface="Roboto"/>
              <a:sym typeface="Roboto"/>
            </a:endParaRPr>
          </a:p>
          <a:p>
            <a:pPr marL="914400" lvl="1" indent="-311150" algn="l" rtl="0">
              <a:lnSpc>
                <a:spcPct val="100000"/>
              </a:lnSpc>
              <a:spcBef>
                <a:spcPts val="0"/>
              </a:spcBef>
              <a:spcAft>
                <a:spcPts val="0"/>
              </a:spcAft>
              <a:buSzPts val="1300"/>
              <a:buFont typeface="Roboto"/>
              <a:buChar char="-"/>
            </a:pPr>
            <a:r>
              <a:rPr lang="en-US" sz="1100" dirty="0">
                <a:latin typeface="Roboto"/>
                <a:ea typeface="Roboto"/>
                <a:cs typeface="Roboto"/>
                <a:sym typeface="Roboto"/>
              </a:rPr>
              <a:t>People may not want to have their placement be identifiable by name or other identifiers</a:t>
            </a:r>
            <a:endParaRPr sz="1100" dirty="0">
              <a:latin typeface="Roboto"/>
              <a:ea typeface="Roboto"/>
              <a:cs typeface="Roboto"/>
              <a:sym typeface="Roboto"/>
            </a:endParaRPr>
          </a:p>
          <a:p>
            <a:pPr marL="457200" lvl="0" indent="0" algn="l" rtl="0">
              <a:lnSpc>
                <a:spcPct val="100000"/>
              </a:lnSpc>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b642a62e36_0_6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gb642a62e36_0_6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b642a62e3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gb642a62e3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rgbClr val="FF0000"/>
                </a:solidFill>
              </a:rPr>
              <a:t>[You can document additional Notes in this section]</a:t>
            </a:r>
            <a:endParaRPr>
              <a:solidFill>
                <a:srgbClr val="FF0000"/>
              </a:solidFill>
            </a:endParaRPr>
          </a:p>
          <a:p>
            <a:pPr marL="0" lvl="0" indent="0" algn="l" rtl="0">
              <a:spcBef>
                <a:spcPts val="0"/>
              </a:spcBef>
              <a:spcAft>
                <a:spcPts val="0"/>
              </a:spcAft>
              <a:buClr>
                <a:schemeClr val="dk1"/>
              </a:buClr>
              <a:buSzPts val="1100"/>
              <a:buFont typeface="Arial"/>
              <a:buNone/>
            </a:pPr>
            <a:endParaRPr>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US" b="1">
                <a:latin typeface="Roboto"/>
                <a:ea typeface="Roboto"/>
                <a:cs typeface="Roboto"/>
                <a:sym typeface="Roboto"/>
              </a:rPr>
              <a:t>Reflection considerations:</a:t>
            </a:r>
            <a:endParaRPr b="1">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How aligned with the values of equity, diversity, and inclusion is our mission and vision?</a:t>
            </a:r>
            <a:endParaRPr b="1">
              <a:latin typeface="Roboto"/>
              <a:ea typeface="Roboto"/>
              <a:cs typeface="Roboto"/>
              <a:sym typeface="Roboto"/>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b642a62e36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gb642a62e36_0_1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rgbClr val="FF0000"/>
                </a:solidFill>
              </a:rPr>
              <a:t>[You can document additional Notes in this section]</a:t>
            </a:r>
            <a:endParaRPr>
              <a:solidFill>
                <a:srgbClr val="FF0000"/>
              </a:solidFill>
            </a:endParaRPr>
          </a:p>
          <a:p>
            <a:pPr marL="0" lvl="0" indent="0" algn="l" rtl="0">
              <a:spcBef>
                <a:spcPts val="0"/>
              </a:spcBef>
              <a:spcAft>
                <a:spcPts val="0"/>
              </a:spcAft>
              <a:buClr>
                <a:schemeClr val="dk1"/>
              </a:buClr>
              <a:buSzPts val="1100"/>
              <a:buFont typeface="Arial"/>
              <a:buNone/>
            </a:pPr>
            <a:endParaRPr>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US" b="1">
                <a:latin typeface="Roboto"/>
                <a:ea typeface="Roboto"/>
                <a:cs typeface="Roboto"/>
                <a:sym typeface="Roboto"/>
              </a:rPr>
              <a:t>Reflection considerations:</a:t>
            </a:r>
            <a:endParaRPr b="1"/>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Shift from just diversity and inclusion to equity</a:t>
            </a:r>
            <a:endParaRPr>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Deepening definitions of and commitment to equity, both at leadership level and across team</a:t>
            </a:r>
            <a:endParaRPr>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Space created for discussions of equity</a:t>
            </a:r>
            <a:endParaRPr>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Roboto"/>
              <a:buChar char="●"/>
            </a:pPr>
            <a:r>
              <a:rPr lang="en-US">
                <a:latin typeface="Roboto"/>
                <a:ea typeface="Roboto"/>
                <a:cs typeface="Roboto"/>
                <a:sym typeface="Roboto"/>
              </a:rPr>
              <a:t>Increasing alignment between cultural artifacts (symbols, stories, rituals, routines, and narrative) and values of equity, diversity, and inclusion</a:t>
            </a:r>
            <a:endParaRPr>
              <a:latin typeface="Roboto"/>
              <a:ea typeface="Roboto"/>
              <a:cs typeface="Roboto"/>
              <a:sym typeface="Roboto"/>
            </a:endParaRPr>
          </a:p>
          <a:p>
            <a:pPr marL="457200" lvl="0" indent="0" algn="l" rtl="0">
              <a:lnSpc>
                <a:spcPct val="115000"/>
              </a:lnSpc>
              <a:spcBef>
                <a:spcPts val="0"/>
              </a:spcBef>
              <a:spcAft>
                <a:spcPts val="0"/>
              </a:spcAft>
              <a:buNone/>
            </a:pPr>
            <a:endParaRPr>
              <a:latin typeface="Roboto"/>
              <a:ea typeface="Roboto"/>
              <a:cs typeface="Roboto"/>
              <a:sym typeface="Roboto"/>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17"/>
          <p:cNvSpPr txBox="1">
            <a:spLocks noGrp="1"/>
          </p:cNvSpPr>
          <p:nvPr>
            <p:ph type="ctrTitle"/>
          </p:nvPr>
        </p:nvSpPr>
        <p:spPr>
          <a:xfrm>
            <a:off x="914400" y="1122363"/>
            <a:ext cx="103632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dk1"/>
              </a:buClr>
              <a:buSzPts val="6000"/>
              <a:buFont typeface="Roboto"/>
              <a:buNone/>
              <a:defRPr sz="5294">
                <a:latin typeface="Roboto"/>
                <a:ea typeface="Roboto"/>
                <a:cs typeface="Roboto"/>
                <a:sym typeface="Roboto"/>
              </a:defRPr>
            </a:lvl1pPr>
            <a:lvl2pPr lvl="1" algn="l" rtl="0">
              <a:lnSpc>
                <a:spcPct val="100000"/>
              </a:lnSpc>
              <a:spcBef>
                <a:spcPts val="0"/>
              </a:spcBef>
              <a:spcAft>
                <a:spcPts val="0"/>
              </a:spcAft>
              <a:buSzPts val="1400"/>
              <a:buFont typeface="Roboto"/>
              <a:buNone/>
              <a:defRPr>
                <a:latin typeface="Roboto"/>
                <a:ea typeface="Roboto"/>
                <a:cs typeface="Roboto"/>
                <a:sym typeface="Roboto"/>
              </a:defRPr>
            </a:lvl2pPr>
            <a:lvl3pPr lvl="2" algn="l" rtl="0">
              <a:lnSpc>
                <a:spcPct val="100000"/>
              </a:lnSpc>
              <a:spcBef>
                <a:spcPts val="0"/>
              </a:spcBef>
              <a:spcAft>
                <a:spcPts val="0"/>
              </a:spcAft>
              <a:buSzPts val="1400"/>
              <a:buFont typeface="Roboto"/>
              <a:buNone/>
              <a:defRPr>
                <a:latin typeface="Roboto"/>
                <a:ea typeface="Roboto"/>
                <a:cs typeface="Roboto"/>
                <a:sym typeface="Roboto"/>
              </a:defRPr>
            </a:lvl3pPr>
            <a:lvl4pPr lvl="3" algn="l" rtl="0">
              <a:lnSpc>
                <a:spcPct val="100000"/>
              </a:lnSpc>
              <a:spcBef>
                <a:spcPts val="0"/>
              </a:spcBef>
              <a:spcAft>
                <a:spcPts val="0"/>
              </a:spcAft>
              <a:buSzPts val="1400"/>
              <a:buFont typeface="Roboto"/>
              <a:buNone/>
              <a:defRPr>
                <a:latin typeface="Roboto"/>
                <a:ea typeface="Roboto"/>
                <a:cs typeface="Roboto"/>
                <a:sym typeface="Roboto"/>
              </a:defRPr>
            </a:lvl4pPr>
            <a:lvl5pPr lvl="4" algn="l" rtl="0">
              <a:lnSpc>
                <a:spcPct val="100000"/>
              </a:lnSpc>
              <a:spcBef>
                <a:spcPts val="0"/>
              </a:spcBef>
              <a:spcAft>
                <a:spcPts val="0"/>
              </a:spcAft>
              <a:buSzPts val="1400"/>
              <a:buFont typeface="Roboto"/>
              <a:buNone/>
              <a:defRPr>
                <a:latin typeface="Roboto"/>
                <a:ea typeface="Roboto"/>
                <a:cs typeface="Roboto"/>
                <a:sym typeface="Roboto"/>
              </a:defRPr>
            </a:lvl5pPr>
            <a:lvl6pPr lvl="5" algn="l" rtl="0">
              <a:lnSpc>
                <a:spcPct val="100000"/>
              </a:lnSpc>
              <a:spcBef>
                <a:spcPts val="0"/>
              </a:spcBef>
              <a:spcAft>
                <a:spcPts val="0"/>
              </a:spcAft>
              <a:buSzPts val="1400"/>
              <a:buFont typeface="Roboto"/>
              <a:buNone/>
              <a:defRPr>
                <a:latin typeface="Roboto"/>
                <a:ea typeface="Roboto"/>
                <a:cs typeface="Roboto"/>
                <a:sym typeface="Roboto"/>
              </a:defRPr>
            </a:lvl6pPr>
            <a:lvl7pPr lvl="6" algn="l" rtl="0">
              <a:lnSpc>
                <a:spcPct val="100000"/>
              </a:lnSpc>
              <a:spcBef>
                <a:spcPts val="0"/>
              </a:spcBef>
              <a:spcAft>
                <a:spcPts val="0"/>
              </a:spcAft>
              <a:buSzPts val="1400"/>
              <a:buFont typeface="Roboto"/>
              <a:buNone/>
              <a:defRPr>
                <a:latin typeface="Roboto"/>
                <a:ea typeface="Roboto"/>
                <a:cs typeface="Roboto"/>
                <a:sym typeface="Roboto"/>
              </a:defRPr>
            </a:lvl7pPr>
            <a:lvl8pPr lvl="7" algn="l" rtl="0">
              <a:lnSpc>
                <a:spcPct val="100000"/>
              </a:lnSpc>
              <a:spcBef>
                <a:spcPts val="0"/>
              </a:spcBef>
              <a:spcAft>
                <a:spcPts val="0"/>
              </a:spcAft>
              <a:buSzPts val="1400"/>
              <a:buFont typeface="Roboto"/>
              <a:buNone/>
              <a:defRPr>
                <a:latin typeface="Roboto"/>
                <a:ea typeface="Roboto"/>
                <a:cs typeface="Roboto"/>
                <a:sym typeface="Roboto"/>
              </a:defRPr>
            </a:lvl8pPr>
            <a:lvl9pPr lvl="8" algn="l"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109" name="Google Shape;109;p1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Autofit/>
          </a:bodyPr>
          <a:lstStyle>
            <a:lvl1pPr lvl="0" algn="ctr" rtl="0">
              <a:lnSpc>
                <a:spcPct val="90000"/>
              </a:lnSpc>
              <a:spcBef>
                <a:spcPts val="882"/>
              </a:spcBef>
              <a:spcAft>
                <a:spcPts val="0"/>
              </a:spcAft>
              <a:buClr>
                <a:schemeClr val="dk1"/>
              </a:buClr>
              <a:buSzPts val="2400"/>
              <a:buFont typeface="Roboto"/>
              <a:buNone/>
              <a:defRPr sz="2118">
                <a:latin typeface="Roboto"/>
                <a:ea typeface="Roboto"/>
                <a:cs typeface="Roboto"/>
                <a:sym typeface="Roboto"/>
              </a:defRPr>
            </a:lvl1pPr>
            <a:lvl2pPr lvl="1" algn="ctr" rtl="0">
              <a:lnSpc>
                <a:spcPct val="90000"/>
              </a:lnSpc>
              <a:spcBef>
                <a:spcPts val="441"/>
              </a:spcBef>
              <a:spcAft>
                <a:spcPts val="0"/>
              </a:spcAft>
              <a:buClr>
                <a:schemeClr val="dk1"/>
              </a:buClr>
              <a:buSzPts val="2000"/>
              <a:buFont typeface="Roboto"/>
              <a:buNone/>
              <a:defRPr sz="1765">
                <a:latin typeface="Roboto"/>
                <a:ea typeface="Roboto"/>
                <a:cs typeface="Roboto"/>
                <a:sym typeface="Roboto"/>
              </a:defRPr>
            </a:lvl2pPr>
            <a:lvl3pPr lvl="2" algn="ctr" rtl="0">
              <a:lnSpc>
                <a:spcPct val="90000"/>
              </a:lnSpc>
              <a:spcBef>
                <a:spcPts val="441"/>
              </a:spcBef>
              <a:spcAft>
                <a:spcPts val="0"/>
              </a:spcAft>
              <a:buClr>
                <a:schemeClr val="dk1"/>
              </a:buClr>
              <a:buSzPts val="1800"/>
              <a:buFont typeface="Roboto"/>
              <a:buNone/>
              <a:defRPr sz="1588">
                <a:latin typeface="Roboto"/>
                <a:ea typeface="Roboto"/>
                <a:cs typeface="Roboto"/>
                <a:sym typeface="Roboto"/>
              </a:defRPr>
            </a:lvl3pPr>
            <a:lvl4pPr lvl="3" algn="ctr" rtl="0">
              <a:lnSpc>
                <a:spcPct val="90000"/>
              </a:lnSpc>
              <a:spcBef>
                <a:spcPts val="441"/>
              </a:spcBef>
              <a:spcAft>
                <a:spcPts val="0"/>
              </a:spcAft>
              <a:buClr>
                <a:schemeClr val="dk1"/>
              </a:buClr>
              <a:buSzPts val="1600"/>
              <a:buFont typeface="Roboto"/>
              <a:buNone/>
              <a:defRPr sz="1412">
                <a:latin typeface="Roboto"/>
                <a:ea typeface="Roboto"/>
                <a:cs typeface="Roboto"/>
                <a:sym typeface="Roboto"/>
              </a:defRPr>
            </a:lvl4pPr>
            <a:lvl5pPr lvl="4" algn="ctr" rtl="0">
              <a:lnSpc>
                <a:spcPct val="90000"/>
              </a:lnSpc>
              <a:spcBef>
                <a:spcPts val="441"/>
              </a:spcBef>
              <a:spcAft>
                <a:spcPts val="0"/>
              </a:spcAft>
              <a:buClr>
                <a:schemeClr val="dk1"/>
              </a:buClr>
              <a:buSzPts val="1600"/>
              <a:buFont typeface="Roboto"/>
              <a:buNone/>
              <a:defRPr sz="1412">
                <a:latin typeface="Roboto"/>
                <a:ea typeface="Roboto"/>
                <a:cs typeface="Roboto"/>
                <a:sym typeface="Roboto"/>
              </a:defRPr>
            </a:lvl5pPr>
            <a:lvl6pPr lvl="5" algn="ctr" rtl="0">
              <a:lnSpc>
                <a:spcPct val="90000"/>
              </a:lnSpc>
              <a:spcBef>
                <a:spcPts val="441"/>
              </a:spcBef>
              <a:spcAft>
                <a:spcPts val="0"/>
              </a:spcAft>
              <a:buClr>
                <a:schemeClr val="dk1"/>
              </a:buClr>
              <a:buSzPts val="1600"/>
              <a:buFont typeface="Roboto"/>
              <a:buNone/>
              <a:defRPr sz="1412">
                <a:latin typeface="Roboto"/>
                <a:ea typeface="Roboto"/>
                <a:cs typeface="Roboto"/>
                <a:sym typeface="Roboto"/>
              </a:defRPr>
            </a:lvl6pPr>
            <a:lvl7pPr lvl="6" algn="ctr" rtl="0">
              <a:lnSpc>
                <a:spcPct val="90000"/>
              </a:lnSpc>
              <a:spcBef>
                <a:spcPts val="441"/>
              </a:spcBef>
              <a:spcAft>
                <a:spcPts val="0"/>
              </a:spcAft>
              <a:buClr>
                <a:schemeClr val="dk1"/>
              </a:buClr>
              <a:buSzPts val="1600"/>
              <a:buFont typeface="Roboto"/>
              <a:buNone/>
              <a:defRPr sz="1412">
                <a:latin typeface="Roboto"/>
                <a:ea typeface="Roboto"/>
                <a:cs typeface="Roboto"/>
                <a:sym typeface="Roboto"/>
              </a:defRPr>
            </a:lvl7pPr>
            <a:lvl8pPr lvl="7" algn="ctr" rtl="0">
              <a:lnSpc>
                <a:spcPct val="90000"/>
              </a:lnSpc>
              <a:spcBef>
                <a:spcPts val="441"/>
              </a:spcBef>
              <a:spcAft>
                <a:spcPts val="0"/>
              </a:spcAft>
              <a:buClr>
                <a:schemeClr val="dk1"/>
              </a:buClr>
              <a:buSzPts val="1600"/>
              <a:buFont typeface="Roboto"/>
              <a:buNone/>
              <a:defRPr sz="1412">
                <a:latin typeface="Roboto"/>
                <a:ea typeface="Roboto"/>
                <a:cs typeface="Roboto"/>
                <a:sym typeface="Roboto"/>
              </a:defRPr>
            </a:lvl8pPr>
            <a:lvl9pPr lvl="8" algn="ctr" rtl="0">
              <a:lnSpc>
                <a:spcPct val="90000"/>
              </a:lnSpc>
              <a:spcBef>
                <a:spcPts val="441"/>
              </a:spcBef>
              <a:spcAft>
                <a:spcPts val="0"/>
              </a:spcAft>
              <a:buClr>
                <a:schemeClr val="dk1"/>
              </a:buClr>
              <a:buSzPts val="1600"/>
              <a:buFont typeface="Roboto"/>
              <a:buNone/>
              <a:defRPr sz="1412">
                <a:latin typeface="Roboto"/>
                <a:ea typeface="Roboto"/>
                <a:cs typeface="Roboto"/>
                <a:sym typeface="Roboto"/>
              </a:defRPr>
            </a:lvl9pPr>
          </a:lstStyle>
          <a:p>
            <a:endParaRPr/>
          </a:p>
        </p:txBody>
      </p:sp>
      <p:sp>
        <p:nvSpPr>
          <p:cNvPr id="110" name="Google Shape;110;p17"/>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Font typeface="Roboto"/>
              <a:buNone/>
              <a:defRPr>
                <a:latin typeface="Roboto"/>
                <a:ea typeface="Roboto"/>
                <a:cs typeface="Roboto"/>
                <a:sym typeface="Roboto"/>
              </a:defRPr>
            </a:lvl1pPr>
            <a:lvl2pPr lvl="1" algn="l" rtl="0">
              <a:lnSpc>
                <a:spcPct val="100000"/>
              </a:lnSpc>
              <a:spcBef>
                <a:spcPts val="0"/>
              </a:spcBef>
              <a:spcAft>
                <a:spcPts val="0"/>
              </a:spcAft>
              <a:buSzPts val="1400"/>
              <a:buFont typeface="Roboto"/>
              <a:buNone/>
              <a:defRPr>
                <a:latin typeface="Roboto"/>
                <a:ea typeface="Roboto"/>
                <a:cs typeface="Roboto"/>
                <a:sym typeface="Roboto"/>
              </a:defRPr>
            </a:lvl2pPr>
            <a:lvl3pPr lvl="2" algn="l" rtl="0">
              <a:lnSpc>
                <a:spcPct val="100000"/>
              </a:lnSpc>
              <a:spcBef>
                <a:spcPts val="0"/>
              </a:spcBef>
              <a:spcAft>
                <a:spcPts val="0"/>
              </a:spcAft>
              <a:buSzPts val="1400"/>
              <a:buFont typeface="Roboto"/>
              <a:buNone/>
              <a:defRPr>
                <a:latin typeface="Roboto"/>
                <a:ea typeface="Roboto"/>
                <a:cs typeface="Roboto"/>
                <a:sym typeface="Roboto"/>
              </a:defRPr>
            </a:lvl3pPr>
            <a:lvl4pPr lvl="3" algn="l" rtl="0">
              <a:lnSpc>
                <a:spcPct val="100000"/>
              </a:lnSpc>
              <a:spcBef>
                <a:spcPts val="0"/>
              </a:spcBef>
              <a:spcAft>
                <a:spcPts val="0"/>
              </a:spcAft>
              <a:buSzPts val="1400"/>
              <a:buFont typeface="Roboto"/>
              <a:buNone/>
              <a:defRPr>
                <a:latin typeface="Roboto"/>
                <a:ea typeface="Roboto"/>
                <a:cs typeface="Roboto"/>
                <a:sym typeface="Roboto"/>
              </a:defRPr>
            </a:lvl4pPr>
            <a:lvl5pPr lvl="4" algn="l" rtl="0">
              <a:lnSpc>
                <a:spcPct val="100000"/>
              </a:lnSpc>
              <a:spcBef>
                <a:spcPts val="0"/>
              </a:spcBef>
              <a:spcAft>
                <a:spcPts val="0"/>
              </a:spcAft>
              <a:buSzPts val="1400"/>
              <a:buFont typeface="Roboto"/>
              <a:buNone/>
              <a:defRPr>
                <a:latin typeface="Roboto"/>
                <a:ea typeface="Roboto"/>
                <a:cs typeface="Roboto"/>
                <a:sym typeface="Roboto"/>
              </a:defRPr>
            </a:lvl5pPr>
            <a:lvl6pPr lvl="5" algn="l" rtl="0">
              <a:lnSpc>
                <a:spcPct val="100000"/>
              </a:lnSpc>
              <a:spcBef>
                <a:spcPts val="0"/>
              </a:spcBef>
              <a:spcAft>
                <a:spcPts val="0"/>
              </a:spcAft>
              <a:buSzPts val="1400"/>
              <a:buFont typeface="Roboto"/>
              <a:buNone/>
              <a:defRPr>
                <a:latin typeface="Roboto"/>
                <a:ea typeface="Roboto"/>
                <a:cs typeface="Roboto"/>
                <a:sym typeface="Roboto"/>
              </a:defRPr>
            </a:lvl6pPr>
            <a:lvl7pPr lvl="6" algn="l" rtl="0">
              <a:lnSpc>
                <a:spcPct val="100000"/>
              </a:lnSpc>
              <a:spcBef>
                <a:spcPts val="0"/>
              </a:spcBef>
              <a:spcAft>
                <a:spcPts val="0"/>
              </a:spcAft>
              <a:buSzPts val="1400"/>
              <a:buFont typeface="Roboto"/>
              <a:buNone/>
              <a:defRPr>
                <a:latin typeface="Roboto"/>
                <a:ea typeface="Roboto"/>
                <a:cs typeface="Roboto"/>
                <a:sym typeface="Roboto"/>
              </a:defRPr>
            </a:lvl7pPr>
            <a:lvl8pPr lvl="7" algn="l" rtl="0">
              <a:lnSpc>
                <a:spcPct val="100000"/>
              </a:lnSpc>
              <a:spcBef>
                <a:spcPts val="0"/>
              </a:spcBef>
              <a:spcAft>
                <a:spcPts val="0"/>
              </a:spcAft>
              <a:buSzPts val="1400"/>
              <a:buFont typeface="Roboto"/>
              <a:buNone/>
              <a:defRPr>
                <a:latin typeface="Roboto"/>
                <a:ea typeface="Roboto"/>
                <a:cs typeface="Roboto"/>
                <a:sym typeface="Roboto"/>
              </a:defRPr>
            </a:lvl8pPr>
            <a:lvl9pPr lvl="8" algn="l"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111" name="Google Shape;111;p17"/>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Font typeface="Roboto"/>
              <a:buNone/>
              <a:defRPr>
                <a:latin typeface="Roboto"/>
                <a:ea typeface="Roboto"/>
                <a:cs typeface="Roboto"/>
                <a:sym typeface="Roboto"/>
              </a:defRPr>
            </a:lvl1pPr>
            <a:lvl2pPr lvl="1" algn="l" rtl="0">
              <a:lnSpc>
                <a:spcPct val="100000"/>
              </a:lnSpc>
              <a:spcBef>
                <a:spcPts val="0"/>
              </a:spcBef>
              <a:spcAft>
                <a:spcPts val="0"/>
              </a:spcAft>
              <a:buSzPts val="1400"/>
              <a:buFont typeface="Roboto"/>
              <a:buNone/>
              <a:defRPr>
                <a:latin typeface="Roboto"/>
                <a:ea typeface="Roboto"/>
                <a:cs typeface="Roboto"/>
                <a:sym typeface="Roboto"/>
              </a:defRPr>
            </a:lvl2pPr>
            <a:lvl3pPr lvl="2" algn="l" rtl="0">
              <a:lnSpc>
                <a:spcPct val="100000"/>
              </a:lnSpc>
              <a:spcBef>
                <a:spcPts val="0"/>
              </a:spcBef>
              <a:spcAft>
                <a:spcPts val="0"/>
              </a:spcAft>
              <a:buSzPts val="1400"/>
              <a:buFont typeface="Roboto"/>
              <a:buNone/>
              <a:defRPr>
                <a:latin typeface="Roboto"/>
                <a:ea typeface="Roboto"/>
                <a:cs typeface="Roboto"/>
                <a:sym typeface="Roboto"/>
              </a:defRPr>
            </a:lvl3pPr>
            <a:lvl4pPr lvl="3" algn="l" rtl="0">
              <a:lnSpc>
                <a:spcPct val="100000"/>
              </a:lnSpc>
              <a:spcBef>
                <a:spcPts val="0"/>
              </a:spcBef>
              <a:spcAft>
                <a:spcPts val="0"/>
              </a:spcAft>
              <a:buSzPts val="1400"/>
              <a:buFont typeface="Roboto"/>
              <a:buNone/>
              <a:defRPr>
                <a:latin typeface="Roboto"/>
                <a:ea typeface="Roboto"/>
                <a:cs typeface="Roboto"/>
                <a:sym typeface="Roboto"/>
              </a:defRPr>
            </a:lvl4pPr>
            <a:lvl5pPr lvl="4" algn="l" rtl="0">
              <a:lnSpc>
                <a:spcPct val="100000"/>
              </a:lnSpc>
              <a:spcBef>
                <a:spcPts val="0"/>
              </a:spcBef>
              <a:spcAft>
                <a:spcPts val="0"/>
              </a:spcAft>
              <a:buSzPts val="1400"/>
              <a:buFont typeface="Roboto"/>
              <a:buNone/>
              <a:defRPr>
                <a:latin typeface="Roboto"/>
                <a:ea typeface="Roboto"/>
                <a:cs typeface="Roboto"/>
                <a:sym typeface="Roboto"/>
              </a:defRPr>
            </a:lvl5pPr>
            <a:lvl6pPr lvl="5" algn="l" rtl="0">
              <a:lnSpc>
                <a:spcPct val="100000"/>
              </a:lnSpc>
              <a:spcBef>
                <a:spcPts val="0"/>
              </a:spcBef>
              <a:spcAft>
                <a:spcPts val="0"/>
              </a:spcAft>
              <a:buSzPts val="1400"/>
              <a:buFont typeface="Roboto"/>
              <a:buNone/>
              <a:defRPr>
                <a:latin typeface="Roboto"/>
                <a:ea typeface="Roboto"/>
                <a:cs typeface="Roboto"/>
                <a:sym typeface="Roboto"/>
              </a:defRPr>
            </a:lvl6pPr>
            <a:lvl7pPr lvl="6" algn="l" rtl="0">
              <a:lnSpc>
                <a:spcPct val="100000"/>
              </a:lnSpc>
              <a:spcBef>
                <a:spcPts val="0"/>
              </a:spcBef>
              <a:spcAft>
                <a:spcPts val="0"/>
              </a:spcAft>
              <a:buSzPts val="1400"/>
              <a:buFont typeface="Roboto"/>
              <a:buNone/>
              <a:defRPr>
                <a:latin typeface="Roboto"/>
                <a:ea typeface="Roboto"/>
                <a:cs typeface="Roboto"/>
                <a:sym typeface="Roboto"/>
              </a:defRPr>
            </a:lvl7pPr>
            <a:lvl8pPr lvl="7" algn="l" rtl="0">
              <a:lnSpc>
                <a:spcPct val="100000"/>
              </a:lnSpc>
              <a:spcBef>
                <a:spcPts val="0"/>
              </a:spcBef>
              <a:spcAft>
                <a:spcPts val="0"/>
              </a:spcAft>
              <a:buSzPts val="1400"/>
              <a:buFont typeface="Roboto"/>
              <a:buNone/>
              <a:defRPr>
                <a:latin typeface="Roboto"/>
                <a:ea typeface="Roboto"/>
                <a:cs typeface="Roboto"/>
                <a:sym typeface="Roboto"/>
              </a:defRPr>
            </a:lvl8pPr>
            <a:lvl9pPr lvl="8" algn="l"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112" name="Google Shape;112;p17"/>
          <p:cNvSpPr txBox="1">
            <a:spLocks noGrp="1"/>
          </p:cNvSpPr>
          <p:nvPr>
            <p:ph type="sldNum" idx="12"/>
          </p:nvPr>
        </p:nvSpPr>
        <p:spPr>
          <a:xfrm>
            <a:off x="9085775" y="166180"/>
            <a:ext cx="27432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1pPr>
            <a:lvl2pPr marL="0" lvl="1"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2pPr>
            <a:lvl3pPr marL="0" lvl="2"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3pPr>
            <a:lvl4pPr marL="0" lvl="3"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4pPr>
            <a:lvl5pPr marL="0" lvl="4"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5pPr>
            <a:lvl6pPr marL="0" lvl="5"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6pPr>
            <a:lvl7pPr marL="0" lvl="6"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7pPr>
            <a:lvl8pPr marL="0" lvl="7"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8pPr>
            <a:lvl9pPr marL="0" lvl="8"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0"/>
        <p:cNvGrpSpPr/>
        <p:nvPr/>
      </p:nvGrpSpPr>
      <p:grpSpPr>
        <a:xfrm>
          <a:off x="0" y="0"/>
          <a:ext cx="0" cy="0"/>
          <a:chOff x="0" y="0"/>
          <a:chExt cx="0" cy="0"/>
        </a:xfrm>
      </p:grpSpPr>
      <p:sp>
        <p:nvSpPr>
          <p:cNvPr id="161" name="Google Shape;161;p27"/>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62" name="Google Shape;162;p27"/>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Autofit/>
          </a:bodyPr>
          <a:lstStyle>
            <a:lvl1pPr marL="457200" lvl="0" indent="-381000" rtl="0">
              <a:spcBef>
                <a:spcPts val="0"/>
              </a:spcBef>
              <a:spcAft>
                <a:spcPts val="0"/>
              </a:spcAft>
              <a:buSzPts val="24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163" name="Google Shape;163;p27"/>
          <p:cNvSpPr txBox="1">
            <a:spLocks noGrp="1"/>
          </p:cNvSpPr>
          <p:nvPr>
            <p:ph type="sldNum" idx="12"/>
          </p:nvPr>
        </p:nvSpPr>
        <p:spPr>
          <a:xfrm>
            <a:off x="11333210" y="68556"/>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4"/>
        <p:cNvGrpSpPr/>
        <p:nvPr/>
      </p:nvGrpSpPr>
      <p:grpSpPr>
        <a:xfrm>
          <a:off x="0" y="0"/>
          <a:ext cx="0" cy="0"/>
          <a:chOff x="0" y="0"/>
          <a:chExt cx="0" cy="0"/>
        </a:xfrm>
      </p:grpSpPr>
      <p:sp>
        <p:nvSpPr>
          <p:cNvPr id="165" name="Google Shape;165;p28"/>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66" name="Google Shape;166;p28"/>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67" name="Google Shape;167;p28"/>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sz="19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68" name="Google Shape;168;p28"/>
          <p:cNvSpPr txBox="1">
            <a:spLocks noGrp="1"/>
          </p:cNvSpPr>
          <p:nvPr>
            <p:ph type="sldNum" idx="12"/>
          </p:nvPr>
        </p:nvSpPr>
        <p:spPr>
          <a:xfrm>
            <a:off x="11333210" y="68556"/>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9"/>
        <p:cNvGrpSpPr/>
        <p:nvPr/>
      </p:nvGrpSpPr>
      <p:grpSpPr>
        <a:xfrm>
          <a:off x="0" y="0"/>
          <a:ext cx="0" cy="0"/>
          <a:chOff x="0" y="0"/>
          <a:chExt cx="0" cy="0"/>
        </a:xfrm>
      </p:grpSpPr>
      <p:sp>
        <p:nvSpPr>
          <p:cNvPr id="170" name="Google Shape;170;p29"/>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71" name="Google Shape;171;p29"/>
          <p:cNvSpPr txBox="1">
            <a:spLocks noGrp="1"/>
          </p:cNvSpPr>
          <p:nvPr>
            <p:ph type="sldNum" idx="12"/>
          </p:nvPr>
        </p:nvSpPr>
        <p:spPr>
          <a:xfrm>
            <a:off x="11333210" y="68556"/>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72"/>
        <p:cNvGrpSpPr/>
        <p:nvPr/>
      </p:nvGrpSpPr>
      <p:grpSpPr>
        <a:xfrm>
          <a:off x="0" y="0"/>
          <a:ext cx="0" cy="0"/>
          <a:chOff x="0" y="0"/>
          <a:chExt cx="0" cy="0"/>
        </a:xfrm>
      </p:grpSpPr>
      <p:sp>
        <p:nvSpPr>
          <p:cNvPr id="173" name="Google Shape;173;p30"/>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74" name="Google Shape;174;p30"/>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75" name="Google Shape;175;p30"/>
          <p:cNvSpPr txBox="1">
            <a:spLocks noGrp="1"/>
          </p:cNvSpPr>
          <p:nvPr>
            <p:ph type="sldNum" idx="12"/>
          </p:nvPr>
        </p:nvSpPr>
        <p:spPr>
          <a:xfrm>
            <a:off x="11333210" y="68556"/>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76"/>
        <p:cNvGrpSpPr/>
        <p:nvPr/>
      </p:nvGrpSpPr>
      <p:grpSpPr>
        <a:xfrm>
          <a:off x="0" y="0"/>
          <a:ext cx="0" cy="0"/>
          <a:chOff x="0" y="0"/>
          <a:chExt cx="0" cy="0"/>
        </a:xfrm>
      </p:grpSpPr>
      <p:sp>
        <p:nvSpPr>
          <p:cNvPr id="177" name="Google Shape;177;p31"/>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178" name="Google Shape;178;p31"/>
          <p:cNvSpPr txBox="1">
            <a:spLocks noGrp="1"/>
          </p:cNvSpPr>
          <p:nvPr>
            <p:ph type="sldNum" idx="12"/>
          </p:nvPr>
        </p:nvSpPr>
        <p:spPr>
          <a:xfrm>
            <a:off x="11333210" y="68556"/>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79"/>
        <p:cNvGrpSpPr/>
        <p:nvPr/>
      </p:nvGrpSpPr>
      <p:grpSpPr>
        <a:xfrm>
          <a:off x="0" y="0"/>
          <a:ext cx="0" cy="0"/>
          <a:chOff x="0" y="0"/>
          <a:chExt cx="0" cy="0"/>
        </a:xfrm>
      </p:grpSpPr>
      <p:sp>
        <p:nvSpPr>
          <p:cNvPr id="180" name="Google Shape;180;p32"/>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 name="Google Shape;181;p32"/>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sp>
        <p:nvSpPr>
          <p:cNvPr id="182" name="Google Shape;182;p32"/>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3" name="Google Shape;183;p32"/>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Autofit/>
          </a:bodyPr>
          <a:lstStyle>
            <a:lvl1pPr marL="457200" lvl="0" indent="-381000" rtl="0">
              <a:spcBef>
                <a:spcPts val="0"/>
              </a:spcBef>
              <a:spcAft>
                <a:spcPts val="0"/>
              </a:spcAft>
              <a:buSzPts val="24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184" name="Google Shape;184;p32"/>
          <p:cNvSpPr txBox="1">
            <a:spLocks noGrp="1"/>
          </p:cNvSpPr>
          <p:nvPr>
            <p:ph type="sldNum" idx="12"/>
          </p:nvPr>
        </p:nvSpPr>
        <p:spPr>
          <a:xfrm>
            <a:off x="11333210" y="68556"/>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85"/>
        <p:cNvGrpSpPr/>
        <p:nvPr/>
      </p:nvGrpSpPr>
      <p:grpSpPr>
        <a:xfrm>
          <a:off x="0" y="0"/>
          <a:ext cx="0" cy="0"/>
          <a:chOff x="0" y="0"/>
          <a:chExt cx="0" cy="0"/>
        </a:xfrm>
      </p:grpSpPr>
      <p:sp>
        <p:nvSpPr>
          <p:cNvPr id="186" name="Google Shape;186;p33"/>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Autofit/>
          </a:bodyPr>
          <a:lstStyle>
            <a:lvl1pPr marL="457200" lvl="0" indent="-228600" rtl="0">
              <a:lnSpc>
                <a:spcPct val="100000"/>
              </a:lnSpc>
              <a:spcBef>
                <a:spcPts val="0"/>
              </a:spcBef>
              <a:spcAft>
                <a:spcPts val="0"/>
              </a:spcAft>
              <a:buSzPts val="2400"/>
              <a:buNone/>
              <a:defRPr/>
            </a:lvl1pPr>
          </a:lstStyle>
          <a:p>
            <a:endParaRPr/>
          </a:p>
        </p:txBody>
      </p:sp>
      <p:sp>
        <p:nvSpPr>
          <p:cNvPr id="187" name="Google Shape;187;p33"/>
          <p:cNvSpPr txBox="1">
            <a:spLocks noGrp="1"/>
          </p:cNvSpPr>
          <p:nvPr>
            <p:ph type="sldNum" idx="12"/>
          </p:nvPr>
        </p:nvSpPr>
        <p:spPr>
          <a:xfrm>
            <a:off x="11333210" y="68556"/>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88"/>
        <p:cNvGrpSpPr/>
        <p:nvPr/>
      </p:nvGrpSpPr>
      <p:grpSpPr>
        <a:xfrm>
          <a:off x="0" y="0"/>
          <a:ext cx="0" cy="0"/>
          <a:chOff x="0" y="0"/>
          <a:chExt cx="0" cy="0"/>
        </a:xfrm>
      </p:grpSpPr>
      <p:sp>
        <p:nvSpPr>
          <p:cNvPr id="189" name="Google Shape;189;p34"/>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16000"/>
              <a:buNone/>
              <a:defRPr sz="16000"/>
            </a:lvl1pPr>
            <a:lvl2pPr lvl="1" algn="ctr" rtl="0">
              <a:spcBef>
                <a:spcPts val="0"/>
              </a:spcBef>
              <a:spcAft>
                <a:spcPts val="0"/>
              </a:spcAft>
              <a:buSzPts val="16000"/>
              <a:buNone/>
              <a:defRPr sz="16000"/>
            </a:lvl2pPr>
            <a:lvl3pPr lvl="2" algn="ctr" rtl="0">
              <a:spcBef>
                <a:spcPts val="0"/>
              </a:spcBef>
              <a:spcAft>
                <a:spcPts val="0"/>
              </a:spcAft>
              <a:buSzPts val="16000"/>
              <a:buNone/>
              <a:defRPr sz="16000"/>
            </a:lvl3pPr>
            <a:lvl4pPr lvl="3" algn="ctr" rtl="0">
              <a:spcBef>
                <a:spcPts val="0"/>
              </a:spcBef>
              <a:spcAft>
                <a:spcPts val="0"/>
              </a:spcAft>
              <a:buSzPts val="16000"/>
              <a:buNone/>
              <a:defRPr sz="16000"/>
            </a:lvl4pPr>
            <a:lvl5pPr lvl="4" algn="ctr" rtl="0">
              <a:spcBef>
                <a:spcPts val="0"/>
              </a:spcBef>
              <a:spcAft>
                <a:spcPts val="0"/>
              </a:spcAft>
              <a:buSzPts val="16000"/>
              <a:buNone/>
              <a:defRPr sz="16000"/>
            </a:lvl5pPr>
            <a:lvl6pPr lvl="5" algn="ctr" rtl="0">
              <a:spcBef>
                <a:spcPts val="0"/>
              </a:spcBef>
              <a:spcAft>
                <a:spcPts val="0"/>
              </a:spcAft>
              <a:buSzPts val="16000"/>
              <a:buNone/>
              <a:defRPr sz="16000"/>
            </a:lvl6pPr>
            <a:lvl7pPr lvl="6" algn="ctr" rtl="0">
              <a:spcBef>
                <a:spcPts val="0"/>
              </a:spcBef>
              <a:spcAft>
                <a:spcPts val="0"/>
              </a:spcAft>
              <a:buSzPts val="16000"/>
              <a:buNone/>
              <a:defRPr sz="16000"/>
            </a:lvl7pPr>
            <a:lvl8pPr lvl="7" algn="ctr" rtl="0">
              <a:spcBef>
                <a:spcPts val="0"/>
              </a:spcBef>
              <a:spcAft>
                <a:spcPts val="0"/>
              </a:spcAft>
              <a:buSzPts val="16000"/>
              <a:buNone/>
              <a:defRPr sz="16000"/>
            </a:lvl8pPr>
            <a:lvl9pPr lvl="8" algn="ctr" rtl="0">
              <a:spcBef>
                <a:spcPts val="0"/>
              </a:spcBef>
              <a:spcAft>
                <a:spcPts val="0"/>
              </a:spcAft>
              <a:buSzPts val="16000"/>
              <a:buNone/>
              <a:defRPr sz="16000"/>
            </a:lvl9pPr>
          </a:lstStyle>
          <a:p>
            <a:r>
              <a:t>xx%</a:t>
            </a:r>
          </a:p>
        </p:txBody>
      </p:sp>
      <p:sp>
        <p:nvSpPr>
          <p:cNvPr id="190" name="Google Shape;190;p34"/>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Autofit/>
          </a:bodyPr>
          <a:lstStyle>
            <a:lvl1pPr marL="457200" lvl="0" indent="-381000" algn="ctr" rtl="0">
              <a:spcBef>
                <a:spcPts val="0"/>
              </a:spcBef>
              <a:spcAft>
                <a:spcPts val="0"/>
              </a:spcAft>
              <a:buSzPts val="2400"/>
              <a:buChar char="●"/>
              <a:defRPr/>
            </a:lvl1pPr>
            <a:lvl2pPr marL="914400" lvl="1" indent="-349250" algn="ctr" rtl="0">
              <a:spcBef>
                <a:spcPts val="2100"/>
              </a:spcBef>
              <a:spcAft>
                <a:spcPts val="0"/>
              </a:spcAft>
              <a:buSzPts val="1900"/>
              <a:buChar char="○"/>
              <a:defRPr/>
            </a:lvl2pPr>
            <a:lvl3pPr marL="1371600" lvl="2" indent="-349250" algn="ctr" rtl="0">
              <a:spcBef>
                <a:spcPts val="2100"/>
              </a:spcBef>
              <a:spcAft>
                <a:spcPts val="0"/>
              </a:spcAft>
              <a:buSzPts val="1900"/>
              <a:buChar char="■"/>
              <a:defRPr/>
            </a:lvl3pPr>
            <a:lvl4pPr marL="1828800" lvl="3" indent="-349250" algn="ctr" rtl="0">
              <a:spcBef>
                <a:spcPts val="2100"/>
              </a:spcBef>
              <a:spcAft>
                <a:spcPts val="0"/>
              </a:spcAft>
              <a:buSzPts val="1900"/>
              <a:buChar char="●"/>
              <a:defRPr/>
            </a:lvl4pPr>
            <a:lvl5pPr marL="2286000" lvl="4" indent="-349250" algn="ctr" rtl="0">
              <a:spcBef>
                <a:spcPts val="2100"/>
              </a:spcBef>
              <a:spcAft>
                <a:spcPts val="0"/>
              </a:spcAft>
              <a:buSzPts val="1900"/>
              <a:buChar char="○"/>
              <a:defRPr/>
            </a:lvl5pPr>
            <a:lvl6pPr marL="2743200" lvl="5" indent="-349250" algn="ctr" rtl="0">
              <a:spcBef>
                <a:spcPts val="2100"/>
              </a:spcBef>
              <a:spcAft>
                <a:spcPts val="0"/>
              </a:spcAft>
              <a:buSzPts val="1900"/>
              <a:buChar char="■"/>
              <a:defRPr/>
            </a:lvl6pPr>
            <a:lvl7pPr marL="3200400" lvl="6" indent="-349250" algn="ctr" rtl="0">
              <a:spcBef>
                <a:spcPts val="2100"/>
              </a:spcBef>
              <a:spcAft>
                <a:spcPts val="0"/>
              </a:spcAft>
              <a:buSzPts val="1900"/>
              <a:buChar char="●"/>
              <a:defRPr/>
            </a:lvl7pPr>
            <a:lvl8pPr marL="3657600" lvl="7" indent="-349250" algn="ctr" rtl="0">
              <a:spcBef>
                <a:spcPts val="2100"/>
              </a:spcBef>
              <a:spcAft>
                <a:spcPts val="0"/>
              </a:spcAft>
              <a:buSzPts val="1900"/>
              <a:buChar char="○"/>
              <a:defRPr/>
            </a:lvl8pPr>
            <a:lvl9pPr marL="4114800" lvl="8" indent="-349250" algn="ctr" rtl="0">
              <a:spcBef>
                <a:spcPts val="2100"/>
              </a:spcBef>
              <a:spcAft>
                <a:spcPts val="2100"/>
              </a:spcAft>
              <a:buSzPts val="1900"/>
              <a:buChar char="■"/>
              <a:defRPr/>
            </a:lvl9pPr>
          </a:lstStyle>
          <a:p>
            <a:endParaRPr/>
          </a:p>
        </p:txBody>
      </p:sp>
      <p:sp>
        <p:nvSpPr>
          <p:cNvPr id="191" name="Google Shape;191;p34"/>
          <p:cNvSpPr txBox="1">
            <a:spLocks noGrp="1"/>
          </p:cNvSpPr>
          <p:nvPr>
            <p:ph type="sldNum" idx="12"/>
          </p:nvPr>
        </p:nvSpPr>
        <p:spPr>
          <a:xfrm>
            <a:off x="11333210" y="68556"/>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2"/>
        <p:cNvGrpSpPr/>
        <p:nvPr/>
      </p:nvGrpSpPr>
      <p:grpSpPr>
        <a:xfrm>
          <a:off x="0" y="0"/>
          <a:ext cx="0" cy="0"/>
          <a:chOff x="0" y="0"/>
          <a:chExt cx="0" cy="0"/>
        </a:xfrm>
      </p:grpSpPr>
      <p:sp>
        <p:nvSpPr>
          <p:cNvPr id="193" name="Google Shape;193;p35"/>
          <p:cNvSpPr txBox="1">
            <a:spLocks noGrp="1"/>
          </p:cNvSpPr>
          <p:nvPr>
            <p:ph type="sldNum" idx="12"/>
          </p:nvPr>
        </p:nvSpPr>
        <p:spPr>
          <a:xfrm>
            <a:off x="11333210" y="68556"/>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3"/>
        <p:cNvGrpSpPr/>
        <p:nvPr/>
      </p:nvGrpSpPr>
      <p:grpSpPr>
        <a:xfrm>
          <a:off x="0" y="0"/>
          <a:ext cx="0" cy="0"/>
          <a:chOff x="0" y="0"/>
          <a:chExt cx="0" cy="0"/>
        </a:xfrm>
      </p:grpSpPr>
      <p:sp>
        <p:nvSpPr>
          <p:cNvPr id="114" name="Google Shape;114;p18"/>
          <p:cNvSpPr txBox="1">
            <a:spLocks noGrp="1"/>
          </p:cNvSpPr>
          <p:nvPr>
            <p:ph type="title"/>
          </p:nvPr>
        </p:nvSpPr>
        <p:spPr>
          <a:xfrm>
            <a:off x="838200" y="365132"/>
            <a:ext cx="105156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1800"/>
              <a:buFont typeface="Roboto"/>
              <a:buNone/>
              <a:defRPr>
                <a:latin typeface="Roboto"/>
                <a:ea typeface="Roboto"/>
                <a:cs typeface="Roboto"/>
                <a:sym typeface="Roboto"/>
              </a:defRPr>
            </a:lvl1pPr>
            <a:lvl2pPr lvl="1" algn="l" rtl="0">
              <a:lnSpc>
                <a:spcPct val="100000"/>
              </a:lnSpc>
              <a:spcBef>
                <a:spcPts val="0"/>
              </a:spcBef>
              <a:spcAft>
                <a:spcPts val="0"/>
              </a:spcAft>
              <a:buSzPts val="1400"/>
              <a:buFont typeface="Roboto"/>
              <a:buNone/>
              <a:defRPr>
                <a:latin typeface="Roboto"/>
                <a:ea typeface="Roboto"/>
                <a:cs typeface="Roboto"/>
                <a:sym typeface="Roboto"/>
              </a:defRPr>
            </a:lvl2pPr>
            <a:lvl3pPr lvl="2" algn="l" rtl="0">
              <a:lnSpc>
                <a:spcPct val="100000"/>
              </a:lnSpc>
              <a:spcBef>
                <a:spcPts val="0"/>
              </a:spcBef>
              <a:spcAft>
                <a:spcPts val="0"/>
              </a:spcAft>
              <a:buSzPts val="1400"/>
              <a:buFont typeface="Roboto"/>
              <a:buNone/>
              <a:defRPr>
                <a:latin typeface="Roboto"/>
                <a:ea typeface="Roboto"/>
                <a:cs typeface="Roboto"/>
                <a:sym typeface="Roboto"/>
              </a:defRPr>
            </a:lvl3pPr>
            <a:lvl4pPr lvl="3" algn="l" rtl="0">
              <a:lnSpc>
                <a:spcPct val="100000"/>
              </a:lnSpc>
              <a:spcBef>
                <a:spcPts val="0"/>
              </a:spcBef>
              <a:spcAft>
                <a:spcPts val="0"/>
              </a:spcAft>
              <a:buSzPts val="1400"/>
              <a:buFont typeface="Roboto"/>
              <a:buNone/>
              <a:defRPr>
                <a:latin typeface="Roboto"/>
                <a:ea typeface="Roboto"/>
                <a:cs typeface="Roboto"/>
                <a:sym typeface="Roboto"/>
              </a:defRPr>
            </a:lvl4pPr>
            <a:lvl5pPr lvl="4" algn="l" rtl="0">
              <a:lnSpc>
                <a:spcPct val="100000"/>
              </a:lnSpc>
              <a:spcBef>
                <a:spcPts val="0"/>
              </a:spcBef>
              <a:spcAft>
                <a:spcPts val="0"/>
              </a:spcAft>
              <a:buSzPts val="1400"/>
              <a:buFont typeface="Roboto"/>
              <a:buNone/>
              <a:defRPr>
                <a:latin typeface="Roboto"/>
                <a:ea typeface="Roboto"/>
                <a:cs typeface="Roboto"/>
                <a:sym typeface="Roboto"/>
              </a:defRPr>
            </a:lvl5pPr>
            <a:lvl6pPr lvl="5" algn="l" rtl="0">
              <a:lnSpc>
                <a:spcPct val="100000"/>
              </a:lnSpc>
              <a:spcBef>
                <a:spcPts val="0"/>
              </a:spcBef>
              <a:spcAft>
                <a:spcPts val="0"/>
              </a:spcAft>
              <a:buSzPts val="1400"/>
              <a:buFont typeface="Roboto"/>
              <a:buNone/>
              <a:defRPr>
                <a:latin typeface="Roboto"/>
                <a:ea typeface="Roboto"/>
                <a:cs typeface="Roboto"/>
                <a:sym typeface="Roboto"/>
              </a:defRPr>
            </a:lvl6pPr>
            <a:lvl7pPr lvl="6" algn="l" rtl="0">
              <a:lnSpc>
                <a:spcPct val="100000"/>
              </a:lnSpc>
              <a:spcBef>
                <a:spcPts val="0"/>
              </a:spcBef>
              <a:spcAft>
                <a:spcPts val="0"/>
              </a:spcAft>
              <a:buSzPts val="1400"/>
              <a:buFont typeface="Roboto"/>
              <a:buNone/>
              <a:defRPr>
                <a:latin typeface="Roboto"/>
                <a:ea typeface="Roboto"/>
                <a:cs typeface="Roboto"/>
                <a:sym typeface="Roboto"/>
              </a:defRPr>
            </a:lvl7pPr>
            <a:lvl8pPr lvl="7" algn="l" rtl="0">
              <a:lnSpc>
                <a:spcPct val="100000"/>
              </a:lnSpc>
              <a:spcBef>
                <a:spcPts val="0"/>
              </a:spcBef>
              <a:spcAft>
                <a:spcPts val="0"/>
              </a:spcAft>
              <a:buSzPts val="1400"/>
              <a:buFont typeface="Roboto"/>
              <a:buNone/>
              <a:defRPr>
                <a:latin typeface="Roboto"/>
                <a:ea typeface="Roboto"/>
                <a:cs typeface="Roboto"/>
                <a:sym typeface="Roboto"/>
              </a:defRPr>
            </a:lvl8pPr>
            <a:lvl9pPr lvl="8" algn="l"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115" name="Google Shape;115;p1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806"/>
              </a:spcBef>
              <a:spcAft>
                <a:spcPts val="0"/>
              </a:spcAft>
              <a:buClr>
                <a:schemeClr val="dk1"/>
              </a:buClr>
              <a:buSzPts val="1800"/>
              <a:buFont typeface="Roboto"/>
              <a:buChar char="•"/>
              <a:defRPr>
                <a:latin typeface="Roboto"/>
                <a:ea typeface="Roboto"/>
                <a:cs typeface="Roboto"/>
                <a:sym typeface="Roboto"/>
              </a:defRPr>
            </a:lvl1pPr>
            <a:lvl2pPr marL="914400" lvl="1" indent="-342900" algn="l" rtl="0">
              <a:lnSpc>
                <a:spcPct val="90000"/>
              </a:lnSpc>
              <a:spcBef>
                <a:spcPts val="403"/>
              </a:spcBef>
              <a:spcAft>
                <a:spcPts val="0"/>
              </a:spcAft>
              <a:buClr>
                <a:schemeClr val="dk1"/>
              </a:buClr>
              <a:buSzPts val="1800"/>
              <a:buFont typeface="Roboto"/>
              <a:buChar char="•"/>
              <a:defRPr>
                <a:latin typeface="Roboto"/>
                <a:ea typeface="Roboto"/>
                <a:cs typeface="Roboto"/>
                <a:sym typeface="Roboto"/>
              </a:defRPr>
            </a:lvl2pPr>
            <a:lvl3pPr marL="1371600" lvl="2" indent="-342900" algn="l" rtl="0">
              <a:lnSpc>
                <a:spcPct val="90000"/>
              </a:lnSpc>
              <a:spcBef>
                <a:spcPts val="403"/>
              </a:spcBef>
              <a:spcAft>
                <a:spcPts val="0"/>
              </a:spcAft>
              <a:buClr>
                <a:schemeClr val="dk1"/>
              </a:buClr>
              <a:buSzPts val="1800"/>
              <a:buFont typeface="Roboto"/>
              <a:buChar char="•"/>
              <a:defRPr>
                <a:latin typeface="Roboto"/>
                <a:ea typeface="Roboto"/>
                <a:cs typeface="Roboto"/>
                <a:sym typeface="Roboto"/>
              </a:defRPr>
            </a:lvl3pPr>
            <a:lvl4pPr marL="1828800" lvl="3" indent="-342900" algn="l" rtl="0">
              <a:lnSpc>
                <a:spcPct val="90000"/>
              </a:lnSpc>
              <a:spcBef>
                <a:spcPts val="403"/>
              </a:spcBef>
              <a:spcAft>
                <a:spcPts val="0"/>
              </a:spcAft>
              <a:buClr>
                <a:schemeClr val="dk1"/>
              </a:buClr>
              <a:buSzPts val="1800"/>
              <a:buFont typeface="Roboto"/>
              <a:buChar char="•"/>
              <a:defRPr>
                <a:latin typeface="Roboto"/>
                <a:ea typeface="Roboto"/>
                <a:cs typeface="Roboto"/>
                <a:sym typeface="Roboto"/>
              </a:defRPr>
            </a:lvl4pPr>
            <a:lvl5pPr marL="2286000" lvl="4" indent="-342900" algn="l" rtl="0">
              <a:lnSpc>
                <a:spcPct val="90000"/>
              </a:lnSpc>
              <a:spcBef>
                <a:spcPts val="403"/>
              </a:spcBef>
              <a:spcAft>
                <a:spcPts val="0"/>
              </a:spcAft>
              <a:buClr>
                <a:schemeClr val="dk1"/>
              </a:buClr>
              <a:buSzPts val="1800"/>
              <a:buFont typeface="Roboto"/>
              <a:buChar char="•"/>
              <a:defRPr>
                <a:latin typeface="Roboto"/>
                <a:ea typeface="Roboto"/>
                <a:cs typeface="Roboto"/>
                <a:sym typeface="Roboto"/>
              </a:defRPr>
            </a:lvl5pPr>
            <a:lvl6pPr marL="2743200" lvl="5" indent="-342900" algn="l" rtl="0">
              <a:lnSpc>
                <a:spcPct val="90000"/>
              </a:lnSpc>
              <a:spcBef>
                <a:spcPts val="403"/>
              </a:spcBef>
              <a:spcAft>
                <a:spcPts val="0"/>
              </a:spcAft>
              <a:buClr>
                <a:schemeClr val="dk1"/>
              </a:buClr>
              <a:buSzPts val="1800"/>
              <a:buFont typeface="Roboto"/>
              <a:buChar char="•"/>
              <a:defRPr>
                <a:latin typeface="Roboto"/>
                <a:ea typeface="Roboto"/>
                <a:cs typeface="Roboto"/>
                <a:sym typeface="Roboto"/>
              </a:defRPr>
            </a:lvl6pPr>
            <a:lvl7pPr marL="3200400" lvl="6" indent="-342900" algn="l" rtl="0">
              <a:lnSpc>
                <a:spcPct val="90000"/>
              </a:lnSpc>
              <a:spcBef>
                <a:spcPts val="403"/>
              </a:spcBef>
              <a:spcAft>
                <a:spcPts val="0"/>
              </a:spcAft>
              <a:buClr>
                <a:schemeClr val="dk1"/>
              </a:buClr>
              <a:buSzPts val="1800"/>
              <a:buFont typeface="Roboto"/>
              <a:buChar char="•"/>
              <a:defRPr>
                <a:latin typeface="Roboto"/>
                <a:ea typeface="Roboto"/>
                <a:cs typeface="Roboto"/>
                <a:sym typeface="Roboto"/>
              </a:defRPr>
            </a:lvl7pPr>
            <a:lvl8pPr marL="3657600" lvl="7" indent="-342900" algn="l" rtl="0">
              <a:lnSpc>
                <a:spcPct val="90000"/>
              </a:lnSpc>
              <a:spcBef>
                <a:spcPts val="403"/>
              </a:spcBef>
              <a:spcAft>
                <a:spcPts val="0"/>
              </a:spcAft>
              <a:buClr>
                <a:schemeClr val="dk1"/>
              </a:buClr>
              <a:buSzPts val="1800"/>
              <a:buFont typeface="Roboto"/>
              <a:buChar char="•"/>
              <a:defRPr>
                <a:latin typeface="Roboto"/>
                <a:ea typeface="Roboto"/>
                <a:cs typeface="Roboto"/>
                <a:sym typeface="Roboto"/>
              </a:defRPr>
            </a:lvl8pPr>
            <a:lvl9pPr marL="4114800" lvl="8" indent="-342900" algn="l" rtl="0">
              <a:lnSpc>
                <a:spcPct val="90000"/>
              </a:lnSpc>
              <a:spcBef>
                <a:spcPts val="403"/>
              </a:spcBef>
              <a:spcAft>
                <a:spcPts val="0"/>
              </a:spcAft>
              <a:buClr>
                <a:schemeClr val="dk1"/>
              </a:buClr>
              <a:buSzPts val="1800"/>
              <a:buFont typeface="Roboto"/>
              <a:buChar char="•"/>
              <a:defRPr>
                <a:latin typeface="Roboto"/>
                <a:ea typeface="Roboto"/>
                <a:cs typeface="Roboto"/>
                <a:sym typeface="Roboto"/>
              </a:defRPr>
            </a:lvl9pPr>
          </a:lstStyle>
          <a:p>
            <a:endParaRPr/>
          </a:p>
        </p:txBody>
      </p:sp>
      <p:sp>
        <p:nvSpPr>
          <p:cNvPr id="116" name="Google Shape;116;p18"/>
          <p:cNvSpPr txBox="1">
            <a:spLocks noGrp="1"/>
          </p:cNvSpPr>
          <p:nvPr>
            <p:ph type="dt" idx="10"/>
          </p:nvPr>
        </p:nvSpPr>
        <p:spPr>
          <a:xfrm>
            <a:off x="838200" y="6356355"/>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Font typeface="Roboto"/>
              <a:buNone/>
              <a:defRPr>
                <a:latin typeface="Roboto"/>
                <a:ea typeface="Roboto"/>
                <a:cs typeface="Roboto"/>
                <a:sym typeface="Roboto"/>
              </a:defRPr>
            </a:lvl1pPr>
            <a:lvl2pPr lvl="1" algn="l" rtl="0">
              <a:lnSpc>
                <a:spcPct val="100000"/>
              </a:lnSpc>
              <a:spcBef>
                <a:spcPts val="0"/>
              </a:spcBef>
              <a:spcAft>
                <a:spcPts val="0"/>
              </a:spcAft>
              <a:buSzPts val="1400"/>
              <a:buFont typeface="Roboto"/>
              <a:buNone/>
              <a:defRPr>
                <a:latin typeface="Roboto"/>
                <a:ea typeface="Roboto"/>
                <a:cs typeface="Roboto"/>
                <a:sym typeface="Roboto"/>
              </a:defRPr>
            </a:lvl2pPr>
            <a:lvl3pPr lvl="2" algn="l" rtl="0">
              <a:lnSpc>
                <a:spcPct val="100000"/>
              </a:lnSpc>
              <a:spcBef>
                <a:spcPts val="0"/>
              </a:spcBef>
              <a:spcAft>
                <a:spcPts val="0"/>
              </a:spcAft>
              <a:buSzPts val="1400"/>
              <a:buFont typeface="Roboto"/>
              <a:buNone/>
              <a:defRPr>
                <a:latin typeface="Roboto"/>
                <a:ea typeface="Roboto"/>
                <a:cs typeface="Roboto"/>
                <a:sym typeface="Roboto"/>
              </a:defRPr>
            </a:lvl3pPr>
            <a:lvl4pPr lvl="3" algn="l" rtl="0">
              <a:lnSpc>
                <a:spcPct val="100000"/>
              </a:lnSpc>
              <a:spcBef>
                <a:spcPts val="0"/>
              </a:spcBef>
              <a:spcAft>
                <a:spcPts val="0"/>
              </a:spcAft>
              <a:buSzPts val="1400"/>
              <a:buFont typeface="Roboto"/>
              <a:buNone/>
              <a:defRPr>
                <a:latin typeface="Roboto"/>
                <a:ea typeface="Roboto"/>
                <a:cs typeface="Roboto"/>
                <a:sym typeface="Roboto"/>
              </a:defRPr>
            </a:lvl4pPr>
            <a:lvl5pPr lvl="4" algn="l" rtl="0">
              <a:lnSpc>
                <a:spcPct val="100000"/>
              </a:lnSpc>
              <a:spcBef>
                <a:spcPts val="0"/>
              </a:spcBef>
              <a:spcAft>
                <a:spcPts val="0"/>
              </a:spcAft>
              <a:buSzPts val="1400"/>
              <a:buFont typeface="Roboto"/>
              <a:buNone/>
              <a:defRPr>
                <a:latin typeface="Roboto"/>
                <a:ea typeface="Roboto"/>
                <a:cs typeface="Roboto"/>
                <a:sym typeface="Roboto"/>
              </a:defRPr>
            </a:lvl5pPr>
            <a:lvl6pPr lvl="5" algn="l" rtl="0">
              <a:lnSpc>
                <a:spcPct val="100000"/>
              </a:lnSpc>
              <a:spcBef>
                <a:spcPts val="0"/>
              </a:spcBef>
              <a:spcAft>
                <a:spcPts val="0"/>
              </a:spcAft>
              <a:buSzPts val="1400"/>
              <a:buFont typeface="Roboto"/>
              <a:buNone/>
              <a:defRPr>
                <a:latin typeface="Roboto"/>
                <a:ea typeface="Roboto"/>
                <a:cs typeface="Roboto"/>
                <a:sym typeface="Roboto"/>
              </a:defRPr>
            </a:lvl6pPr>
            <a:lvl7pPr lvl="6" algn="l" rtl="0">
              <a:lnSpc>
                <a:spcPct val="100000"/>
              </a:lnSpc>
              <a:spcBef>
                <a:spcPts val="0"/>
              </a:spcBef>
              <a:spcAft>
                <a:spcPts val="0"/>
              </a:spcAft>
              <a:buSzPts val="1400"/>
              <a:buFont typeface="Roboto"/>
              <a:buNone/>
              <a:defRPr>
                <a:latin typeface="Roboto"/>
                <a:ea typeface="Roboto"/>
                <a:cs typeface="Roboto"/>
                <a:sym typeface="Roboto"/>
              </a:defRPr>
            </a:lvl7pPr>
            <a:lvl8pPr lvl="7" algn="l" rtl="0">
              <a:lnSpc>
                <a:spcPct val="100000"/>
              </a:lnSpc>
              <a:spcBef>
                <a:spcPts val="0"/>
              </a:spcBef>
              <a:spcAft>
                <a:spcPts val="0"/>
              </a:spcAft>
              <a:buSzPts val="1400"/>
              <a:buFont typeface="Roboto"/>
              <a:buNone/>
              <a:defRPr>
                <a:latin typeface="Roboto"/>
                <a:ea typeface="Roboto"/>
                <a:cs typeface="Roboto"/>
                <a:sym typeface="Roboto"/>
              </a:defRPr>
            </a:lvl8pPr>
            <a:lvl9pPr lvl="8" algn="l"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117" name="Google Shape;117;p18"/>
          <p:cNvSpPr txBox="1">
            <a:spLocks noGrp="1"/>
          </p:cNvSpPr>
          <p:nvPr>
            <p:ph type="ftr" idx="11"/>
          </p:nvPr>
        </p:nvSpPr>
        <p:spPr>
          <a:xfrm>
            <a:off x="4038600" y="6356355"/>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Font typeface="Roboto"/>
              <a:buNone/>
              <a:defRPr>
                <a:latin typeface="Roboto"/>
                <a:ea typeface="Roboto"/>
                <a:cs typeface="Roboto"/>
                <a:sym typeface="Roboto"/>
              </a:defRPr>
            </a:lvl1pPr>
            <a:lvl2pPr lvl="1" algn="l" rtl="0">
              <a:lnSpc>
                <a:spcPct val="100000"/>
              </a:lnSpc>
              <a:spcBef>
                <a:spcPts val="0"/>
              </a:spcBef>
              <a:spcAft>
                <a:spcPts val="0"/>
              </a:spcAft>
              <a:buSzPts val="1400"/>
              <a:buFont typeface="Roboto"/>
              <a:buNone/>
              <a:defRPr>
                <a:latin typeface="Roboto"/>
                <a:ea typeface="Roboto"/>
                <a:cs typeface="Roboto"/>
                <a:sym typeface="Roboto"/>
              </a:defRPr>
            </a:lvl2pPr>
            <a:lvl3pPr lvl="2" algn="l" rtl="0">
              <a:lnSpc>
                <a:spcPct val="100000"/>
              </a:lnSpc>
              <a:spcBef>
                <a:spcPts val="0"/>
              </a:spcBef>
              <a:spcAft>
                <a:spcPts val="0"/>
              </a:spcAft>
              <a:buSzPts val="1400"/>
              <a:buFont typeface="Roboto"/>
              <a:buNone/>
              <a:defRPr>
                <a:latin typeface="Roboto"/>
                <a:ea typeface="Roboto"/>
                <a:cs typeface="Roboto"/>
                <a:sym typeface="Roboto"/>
              </a:defRPr>
            </a:lvl3pPr>
            <a:lvl4pPr lvl="3" algn="l" rtl="0">
              <a:lnSpc>
                <a:spcPct val="100000"/>
              </a:lnSpc>
              <a:spcBef>
                <a:spcPts val="0"/>
              </a:spcBef>
              <a:spcAft>
                <a:spcPts val="0"/>
              </a:spcAft>
              <a:buSzPts val="1400"/>
              <a:buFont typeface="Roboto"/>
              <a:buNone/>
              <a:defRPr>
                <a:latin typeface="Roboto"/>
                <a:ea typeface="Roboto"/>
                <a:cs typeface="Roboto"/>
                <a:sym typeface="Roboto"/>
              </a:defRPr>
            </a:lvl4pPr>
            <a:lvl5pPr lvl="4" algn="l" rtl="0">
              <a:lnSpc>
                <a:spcPct val="100000"/>
              </a:lnSpc>
              <a:spcBef>
                <a:spcPts val="0"/>
              </a:spcBef>
              <a:spcAft>
                <a:spcPts val="0"/>
              </a:spcAft>
              <a:buSzPts val="1400"/>
              <a:buFont typeface="Roboto"/>
              <a:buNone/>
              <a:defRPr>
                <a:latin typeface="Roboto"/>
                <a:ea typeface="Roboto"/>
                <a:cs typeface="Roboto"/>
                <a:sym typeface="Roboto"/>
              </a:defRPr>
            </a:lvl5pPr>
            <a:lvl6pPr lvl="5" algn="l" rtl="0">
              <a:lnSpc>
                <a:spcPct val="100000"/>
              </a:lnSpc>
              <a:spcBef>
                <a:spcPts val="0"/>
              </a:spcBef>
              <a:spcAft>
                <a:spcPts val="0"/>
              </a:spcAft>
              <a:buSzPts val="1400"/>
              <a:buFont typeface="Roboto"/>
              <a:buNone/>
              <a:defRPr>
                <a:latin typeface="Roboto"/>
                <a:ea typeface="Roboto"/>
                <a:cs typeface="Roboto"/>
                <a:sym typeface="Roboto"/>
              </a:defRPr>
            </a:lvl6pPr>
            <a:lvl7pPr lvl="6" algn="l" rtl="0">
              <a:lnSpc>
                <a:spcPct val="100000"/>
              </a:lnSpc>
              <a:spcBef>
                <a:spcPts val="0"/>
              </a:spcBef>
              <a:spcAft>
                <a:spcPts val="0"/>
              </a:spcAft>
              <a:buSzPts val="1400"/>
              <a:buFont typeface="Roboto"/>
              <a:buNone/>
              <a:defRPr>
                <a:latin typeface="Roboto"/>
                <a:ea typeface="Roboto"/>
                <a:cs typeface="Roboto"/>
                <a:sym typeface="Roboto"/>
              </a:defRPr>
            </a:lvl7pPr>
            <a:lvl8pPr lvl="7" algn="l" rtl="0">
              <a:lnSpc>
                <a:spcPct val="100000"/>
              </a:lnSpc>
              <a:spcBef>
                <a:spcPts val="0"/>
              </a:spcBef>
              <a:spcAft>
                <a:spcPts val="0"/>
              </a:spcAft>
              <a:buSzPts val="1400"/>
              <a:buFont typeface="Roboto"/>
              <a:buNone/>
              <a:defRPr>
                <a:latin typeface="Roboto"/>
                <a:ea typeface="Roboto"/>
                <a:cs typeface="Roboto"/>
                <a:sym typeface="Roboto"/>
              </a:defRPr>
            </a:lvl8pPr>
            <a:lvl9pPr lvl="8" algn="l"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118" name="Google Shape;118;p18"/>
          <p:cNvSpPr txBox="1">
            <a:spLocks noGrp="1"/>
          </p:cNvSpPr>
          <p:nvPr>
            <p:ph type="sldNum" idx="12"/>
          </p:nvPr>
        </p:nvSpPr>
        <p:spPr>
          <a:xfrm>
            <a:off x="9085775" y="166180"/>
            <a:ext cx="27432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1pPr>
            <a:lvl2pPr marL="0" lvl="1"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2pPr>
            <a:lvl3pPr marL="0" lvl="2"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3pPr>
            <a:lvl4pPr marL="0" lvl="3"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4pPr>
            <a:lvl5pPr marL="0" lvl="4"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5pPr>
            <a:lvl6pPr marL="0" lvl="5"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6pPr>
            <a:lvl7pPr marL="0" lvl="6"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7pPr>
            <a:lvl8pPr marL="0" lvl="7"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8pPr>
            <a:lvl9pPr marL="0" lvl="8" indent="0" algn="r" rtl="0">
              <a:lnSpc>
                <a:spcPct val="100000"/>
              </a:lnSpc>
              <a:spcBef>
                <a:spcPts val="0"/>
              </a:spcBef>
              <a:spcAft>
                <a:spcPts val="0"/>
              </a:spcAft>
              <a:buSzPts val="967"/>
              <a:buNone/>
              <a:defRPr sz="967"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9"/>
        <p:cNvGrpSpPr/>
        <p:nvPr/>
      </p:nvGrpSpPr>
      <p:grpSpPr>
        <a:xfrm>
          <a:off x="0" y="0"/>
          <a:ext cx="0" cy="0"/>
          <a:chOff x="0" y="0"/>
          <a:chExt cx="0" cy="0"/>
        </a:xfrm>
      </p:grpSpPr>
      <p:sp>
        <p:nvSpPr>
          <p:cNvPr id="120" name="Google Shape;120;p19"/>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chemeClr val="dk1"/>
              </a:buClr>
              <a:buSzPts val="3200"/>
              <a:buFont typeface="Calibri"/>
              <a:buNone/>
              <a:defRPr sz="2579"/>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1" name="Google Shape;121;p19"/>
          <p:cNvSpPr txBox="1">
            <a:spLocks noGrp="1"/>
          </p:cNvSpPr>
          <p:nvPr>
            <p:ph type="body" idx="1"/>
          </p:nvPr>
        </p:nvSpPr>
        <p:spPr>
          <a:xfrm>
            <a:off x="5183189" y="987430"/>
            <a:ext cx="6172200" cy="4873500"/>
          </a:xfrm>
          <a:prstGeom prst="rect">
            <a:avLst/>
          </a:prstGeom>
          <a:noFill/>
          <a:ln>
            <a:noFill/>
          </a:ln>
        </p:spPr>
        <p:txBody>
          <a:bodyPr spcFirstLastPara="1" wrap="square" lIns="91425" tIns="45700" rIns="91425" bIns="45700" anchor="t" anchorCtr="0">
            <a:noAutofit/>
          </a:bodyPr>
          <a:lstStyle>
            <a:lvl1pPr marL="457200" lvl="0" indent="-431800" algn="l" rtl="0">
              <a:lnSpc>
                <a:spcPct val="90000"/>
              </a:lnSpc>
              <a:spcBef>
                <a:spcPts val="806"/>
              </a:spcBef>
              <a:spcAft>
                <a:spcPts val="0"/>
              </a:spcAft>
              <a:buClr>
                <a:schemeClr val="dk1"/>
              </a:buClr>
              <a:buSzPts val="3200"/>
              <a:buChar char="•"/>
              <a:defRPr sz="2579"/>
            </a:lvl1pPr>
            <a:lvl2pPr marL="914400" lvl="1" indent="-406400" algn="l" rtl="0">
              <a:lnSpc>
                <a:spcPct val="90000"/>
              </a:lnSpc>
              <a:spcBef>
                <a:spcPts val="403"/>
              </a:spcBef>
              <a:spcAft>
                <a:spcPts val="0"/>
              </a:spcAft>
              <a:buClr>
                <a:schemeClr val="dk1"/>
              </a:buClr>
              <a:buSzPts val="2800"/>
              <a:buChar char="•"/>
              <a:defRPr sz="2256"/>
            </a:lvl2pPr>
            <a:lvl3pPr marL="1371600" lvl="2" indent="-381000" algn="l" rtl="0">
              <a:lnSpc>
                <a:spcPct val="90000"/>
              </a:lnSpc>
              <a:spcBef>
                <a:spcPts val="403"/>
              </a:spcBef>
              <a:spcAft>
                <a:spcPts val="0"/>
              </a:spcAft>
              <a:buClr>
                <a:schemeClr val="dk1"/>
              </a:buClr>
              <a:buSzPts val="2400"/>
              <a:buChar char="•"/>
              <a:defRPr sz="1934"/>
            </a:lvl3pPr>
            <a:lvl4pPr marL="1828800" lvl="3" indent="-355600" algn="l" rtl="0">
              <a:lnSpc>
                <a:spcPct val="90000"/>
              </a:lnSpc>
              <a:spcBef>
                <a:spcPts val="403"/>
              </a:spcBef>
              <a:spcAft>
                <a:spcPts val="0"/>
              </a:spcAft>
              <a:buClr>
                <a:schemeClr val="dk1"/>
              </a:buClr>
              <a:buSzPts val="2000"/>
              <a:buChar char="•"/>
              <a:defRPr sz="1612"/>
            </a:lvl4pPr>
            <a:lvl5pPr marL="2286000" lvl="4" indent="-355600" algn="l" rtl="0">
              <a:lnSpc>
                <a:spcPct val="90000"/>
              </a:lnSpc>
              <a:spcBef>
                <a:spcPts val="403"/>
              </a:spcBef>
              <a:spcAft>
                <a:spcPts val="0"/>
              </a:spcAft>
              <a:buClr>
                <a:schemeClr val="dk1"/>
              </a:buClr>
              <a:buSzPts val="2000"/>
              <a:buChar char="•"/>
              <a:defRPr sz="1612"/>
            </a:lvl5pPr>
            <a:lvl6pPr marL="2743200" lvl="5" indent="-355600" algn="l" rtl="0">
              <a:lnSpc>
                <a:spcPct val="90000"/>
              </a:lnSpc>
              <a:spcBef>
                <a:spcPts val="403"/>
              </a:spcBef>
              <a:spcAft>
                <a:spcPts val="0"/>
              </a:spcAft>
              <a:buClr>
                <a:schemeClr val="dk1"/>
              </a:buClr>
              <a:buSzPts val="2000"/>
              <a:buChar char="•"/>
              <a:defRPr sz="1612"/>
            </a:lvl6pPr>
            <a:lvl7pPr marL="3200400" lvl="6" indent="-355600" algn="l" rtl="0">
              <a:lnSpc>
                <a:spcPct val="90000"/>
              </a:lnSpc>
              <a:spcBef>
                <a:spcPts val="403"/>
              </a:spcBef>
              <a:spcAft>
                <a:spcPts val="0"/>
              </a:spcAft>
              <a:buClr>
                <a:schemeClr val="dk1"/>
              </a:buClr>
              <a:buSzPts val="2000"/>
              <a:buChar char="•"/>
              <a:defRPr sz="1612"/>
            </a:lvl7pPr>
            <a:lvl8pPr marL="3657600" lvl="7" indent="-355600" algn="l" rtl="0">
              <a:lnSpc>
                <a:spcPct val="90000"/>
              </a:lnSpc>
              <a:spcBef>
                <a:spcPts val="403"/>
              </a:spcBef>
              <a:spcAft>
                <a:spcPts val="0"/>
              </a:spcAft>
              <a:buClr>
                <a:schemeClr val="dk1"/>
              </a:buClr>
              <a:buSzPts val="2000"/>
              <a:buChar char="•"/>
              <a:defRPr sz="1612"/>
            </a:lvl8pPr>
            <a:lvl9pPr marL="4114800" lvl="8" indent="-355600" algn="l" rtl="0">
              <a:lnSpc>
                <a:spcPct val="90000"/>
              </a:lnSpc>
              <a:spcBef>
                <a:spcPts val="403"/>
              </a:spcBef>
              <a:spcAft>
                <a:spcPts val="0"/>
              </a:spcAft>
              <a:buClr>
                <a:schemeClr val="dk1"/>
              </a:buClr>
              <a:buSzPts val="2000"/>
              <a:buChar char="•"/>
              <a:defRPr sz="1612"/>
            </a:lvl9pPr>
          </a:lstStyle>
          <a:p>
            <a:endParaRPr/>
          </a:p>
        </p:txBody>
      </p:sp>
      <p:sp>
        <p:nvSpPr>
          <p:cNvPr id="122" name="Google Shape;122;p19"/>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806"/>
              </a:spcBef>
              <a:spcAft>
                <a:spcPts val="0"/>
              </a:spcAft>
              <a:buClr>
                <a:schemeClr val="dk1"/>
              </a:buClr>
              <a:buSzPts val="1600"/>
              <a:buNone/>
              <a:defRPr sz="1289"/>
            </a:lvl1pPr>
            <a:lvl2pPr marL="914400" lvl="1" indent="-228600" algn="l" rtl="0">
              <a:lnSpc>
                <a:spcPct val="90000"/>
              </a:lnSpc>
              <a:spcBef>
                <a:spcPts val="403"/>
              </a:spcBef>
              <a:spcAft>
                <a:spcPts val="0"/>
              </a:spcAft>
              <a:buClr>
                <a:schemeClr val="dk1"/>
              </a:buClr>
              <a:buSzPts val="1400"/>
              <a:buNone/>
              <a:defRPr sz="1128"/>
            </a:lvl2pPr>
            <a:lvl3pPr marL="1371600" lvl="2" indent="-228600" algn="l" rtl="0">
              <a:lnSpc>
                <a:spcPct val="90000"/>
              </a:lnSpc>
              <a:spcBef>
                <a:spcPts val="403"/>
              </a:spcBef>
              <a:spcAft>
                <a:spcPts val="0"/>
              </a:spcAft>
              <a:buClr>
                <a:schemeClr val="dk1"/>
              </a:buClr>
              <a:buSzPts val="1200"/>
              <a:buNone/>
              <a:defRPr sz="967"/>
            </a:lvl3pPr>
            <a:lvl4pPr marL="1828800" lvl="3" indent="-228600" algn="l" rtl="0">
              <a:lnSpc>
                <a:spcPct val="90000"/>
              </a:lnSpc>
              <a:spcBef>
                <a:spcPts val="403"/>
              </a:spcBef>
              <a:spcAft>
                <a:spcPts val="0"/>
              </a:spcAft>
              <a:buClr>
                <a:schemeClr val="dk1"/>
              </a:buClr>
              <a:buSzPts val="1000"/>
              <a:buNone/>
              <a:defRPr sz="806"/>
            </a:lvl4pPr>
            <a:lvl5pPr marL="2286000" lvl="4" indent="-228600" algn="l" rtl="0">
              <a:lnSpc>
                <a:spcPct val="90000"/>
              </a:lnSpc>
              <a:spcBef>
                <a:spcPts val="403"/>
              </a:spcBef>
              <a:spcAft>
                <a:spcPts val="0"/>
              </a:spcAft>
              <a:buClr>
                <a:schemeClr val="dk1"/>
              </a:buClr>
              <a:buSzPts val="1000"/>
              <a:buNone/>
              <a:defRPr sz="806"/>
            </a:lvl5pPr>
            <a:lvl6pPr marL="2743200" lvl="5" indent="-228600" algn="l" rtl="0">
              <a:lnSpc>
                <a:spcPct val="90000"/>
              </a:lnSpc>
              <a:spcBef>
                <a:spcPts val="403"/>
              </a:spcBef>
              <a:spcAft>
                <a:spcPts val="0"/>
              </a:spcAft>
              <a:buClr>
                <a:schemeClr val="dk1"/>
              </a:buClr>
              <a:buSzPts val="1000"/>
              <a:buNone/>
              <a:defRPr sz="806"/>
            </a:lvl6pPr>
            <a:lvl7pPr marL="3200400" lvl="6" indent="-228600" algn="l" rtl="0">
              <a:lnSpc>
                <a:spcPct val="90000"/>
              </a:lnSpc>
              <a:spcBef>
                <a:spcPts val="403"/>
              </a:spcBef>
              <a:spcAft>
                <a:spcPts val="0"/>
              </a:spcAft>
              <a:buClr>
                <a:schemeClr val="dk1"/>
              </a:buClr>
              <a:buSzPts val="1000"/>
              <a:buNone/>
              <a:defRPr sz="806"/>
            </a:lvl7pPr>
            <a:lvl8pPr marL="3657600" lvl="7" indent="-228600" algn="l" rtl="0">
              <a:lnSpc>
                <a:spcPct val="90000"/>
              </a:lnSpc>
              <a:spcBef>
                <a:spcPts val="403"/>
              </a:spcBef>
              <a:spcAft>
                <a:spcPts val="0"/>
              </a:spcAft>
              <a:buClr>
                <a:schemeClr val="dk1"/>
              </a:buClr>
              <a:buSzPts val="1000"/>
              <a:buNone/>
              <a:defRPr sz="806"/>
            </a:lvl8pPr>
            <a:lvl9pPr marL="4114800" lvl="8" indent="-228600" algn="l" rtl="0">
              <a:lnSpc>
                <a:spcPct val="90000"/>
              </a:lnSpc>
              <a:spcBef>
                <a:spcPts val="403"/>
              </a:spcBef>
              <a:spcAft>
                <a:spcPts val="0"/>
              </a:spcAft>
              <a:buClr>
                <a:schemeClr val="dk1"/>
              </a:buClr>
              <a:buSzPts val="1000"/>
              <a:buNone/>
              <a:defRPr sz="806"/>
            </a:lvl9pPr>
          </a:lstStyle>
          <a:p>
            <a:endParaRPr/>
          </a:p>
        </p:txBody>
      </p:sp>
      <p:sp>
        <p:nvSpPr>
          <p:cNvPr id="123" name="Google Shape;123;p19"/>
          <p:cNvSpPr txBox="1">
            <a:spLocks noGrp="1"/>
          </p:cNvSpPr>
          <p:nvPr>
            <p:ph type="dt" idx="10"/>
          </p:nvPr>
        </p:nvSpPr>
        <p:spPr>
          <a:xfrm>
            <a:off x="838200" y="6356355"/>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4" name="Google Shape;124;p19"/>
          <p:cNvSpPr txBox="1">
            <a:spLocks noGrp="1"/>
          </p:cNvSpPr>
          <p:nvPr>
            <p:ph type="ftr" idx="11"/>
          </p:nvPr>
        </p:nvSpPr>
        <p:spPr>
          <a:xfrm>
            <a:off x="4038600" y="6356355"/>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5" name="Google Shape;125;p19"/>
          <p:cNvSpPr txBox="1">
            <a:spLocks noGrp="1"/>
          </p:cNvSpPr>
          <p:nvPr>
            <p:ph type="sldNum" idx="12"/>
          </p:nvPr>
        </p:nvSpPr>
        <p:spPr>
          <a:xfrm>
            <a:off x="9085775" y="166180"/>
            <a:ext cx="27432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1pPr>
            <a:lvl2pPr marL="0" lvl="1"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2pPr>
            <a:lvl3pPr marL="0" lvl="2"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3pPr>
            <a:lvl4pPr marL="0" lvl="3"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4pPr>
            <a:lvl5pPr marL="0" lvl="4"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5pPr>
            <a:lvl6pPr marL="0" lvl="5"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6pPr>
            <a:lvl7pPr marL="0" lvl="6"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7pPr>
            <a:lvl8pPr marL="0" lvl="7"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8pPr>
            <a:lvl9pPr marL="0" lvl="8"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6"/>
        <p:cNvGrpSpPr/>
        <p:nvPr/>
      </p:nvGrpSpPr>
      <p:grpSpPr>
        <a:xfrm>
          <a:off x="0" y="0"/>
          <a:ext cx="0" cy="0"/>
          <a:chOff x="0" y="0"/>
          <a:chExt cx="0" cy="0"/>
        </a:xfrm>
      </p:grpSpPr>
      <p:sp>
        <p:nvSpPr>
          <p:cNvPr id="127" name="Google Shape;127;p2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chemeClr val="dk1"/>
              </a:buClr>
              <a:buSzPts val="3200"/>
              <a:buFont typeface="Calibri"/>
              <a:buNone/>
              <a:defRPr sz="2579"/>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8" name="Google Shape;128;p20"/>
          <p:cNvSpPr>
            <a:spLocks noGrp="1"/>
          </p:cNvSpPr>
          <p:nvPr>
            <p:ph type="pic" idx="2"/>
          </p:nvPr>
        </p:nvSpPr>
        <p:spPr>
          <a:xfrm>
            <a:off x="5183189" y="987430"/>
            <a:ext cx="61722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806"/>
              </a:spcBef>
              <a:spcAft>
                <a:spcPts val="0"/>
              </a:spcAft>
              <a:buClr>
                <a:schemeClr val="dk1"/>
              </a:buClr>
              <a:buSzPts val="3200"/>
              <a:buFont typeface="Arial"/>
              <a:buNone/>
              <a:defRPr sz="2579" b="0" i="0" u="none" strike="noStrike" cap="none">
                <a:solidFill>
                  <a:schemeClr val="dk1"/>
                </a:solidFill>
                <a:latin typeface="Calibri"/>
                <a:ea typeface="Calibri"/>
                <a:cs typeface="Calibri"/>
                <a:sym typeface="Calibri"/>
              </a:defRPr>
            </a:lvl1pPr>
            <a:lvl2pPr marR="0" lvl="1" algn="l" rtl="0">
              <a:lnSpc>
                <a:spcPct val="90000"/>
              </a:lnSpc>
              <a:spcBef>
                <a:spcPts val="403"/>
              </a:spcBef>
              <a:spcAft>
                <a:spcPts val="0"/>
              </a:spcAft>
              <a:buClr>
                <a:schemeClr val="dk1"/>
              </a:buClr>
              <a:buSzPts val="2800"/>
              <a:buFont typeface="Arial"/>
              <a:buNone/>
              <a:defRPr sz="2256" b="0" i="0" u="none" strike="noStrike" cap="none">
                <a:solidFill>
                  <a:schemeClr val="dk1"/>
                </a:solidFill>
                <a:latin typeface="Calibri"/>
                <a:ea typeface="Calibri"/>
                <a:cs typeface="Calibri"/>
                <a:sym typeface="Calibri"/>
              </a:defRPr>
            </a:lvl2pPr>
            <a:lvl3pPr marR="0" lvl="2" algn="l" rtl="0">
              <a:lnSpc>
                <a:spcPct val="90000"/>
              </a:lnSpc>
              <a:spcBef>
                <a:spcPts val="403"/>
              </a:spcBef>
              <a:spcAft>
                <a:spcPts val="0"/>
              </a:spcAft>
              <a:buClr>
                <a:schemeClr val="dk1"/>
              </a:buClr>
              <a:buSzPts val="2400"/>
              <a:buFont typeface="Arial"/>
              <a:buNone/>
              <a:defRPr sz="1934" b="0" i="0" u="none" strike="noStrike" cap="none">
                <a:solidFill>
                  <a:schemeClr val="dk1"/>
                </a:solidFill>
                <a:latin typeface="Calibri"/>
                <a:ea typeface="Calibri"/>
                <a:cs typeface="Calibri"/>
                <a:sym typeface="Calibri"/>
              </a:defRPr>
            </a:lvl3pPr>
            <a:lvl4pPr marR="0" lvl="3" algn="l" rtl="0">
              <a:lnSpc>
                <a:spcPct val="90000"/>
              </a:lnSpc>
              <a:spcBef>
                <a:spcPts val="403"/>
              </a:spcBef>
              <a:spcAft>
                <a:spcPts val="0"/>
              </a:spcAft>
              <a:buClr>
                <a:schemeClr val="dk1"/>
              </a:buClr>
              <a:buSzPts val="2000"/>
              <a:buFont typeface="Arial"/>
              <a:buNone/>
              <a:defRPr sz="1612" b="0" i="0" u="none" strike="noStrike" cap="none">
                <a:solidFill>
                  <a:schemeClr val="dk1"/>
                </a:solidFill>
                <a:latin typeface="Calibri"/>
                <a:ea typeface="Calibri"/>
                <a:cs typeface="Calibri"/>
                <a:sym typeface="Calibri"/>
              </a:defRPr>
            </a:lvl4pPr>
            <a:lvl5pPr marR="0" lvl="4" algn="l" rtl="0">
              <a:lnSpc>
                <a:spcPct val="90000"/>
              </a:lnSpc>
              <a:spcBef>
                <a:spcPts val="403"/>
              </a:spcBef>
              <a:spcAft>
                <a:spcPts val="0"/>
              </a:spcAft>
              <a:buClr>
                <a:schemeClr val="dk1"/>
              </a:buClr>
              <a:buSzPts val="2000"/>
              <a:buFont typeface="Arial"/>
              <a:buNone/>
              <a:defRPr sz="1612" b="0" i="0" u="none" strike="noStrike" cap="none">
                <a:solidFill>
                  <a:schemeClr val="dk1"/>
                </a:solidFill>
                <a:latin typeface="Calibri"/>
                <a:ea typeface="Calibri"/>
                <a:cs typeface="Calibri"/>
                <a:sym typeface="Calibri"/>
              </a:defRPr>
            </a:lvl5pPr>
            <a:lvl6pPr marR="0" lvl="5" algn="l" rtl="0">
              <a:lnSpc>
                <a:spcPct val="90000"/>
              </a:lnSpc>
              <a:spcBef>
                <a:spcPts val="403"/>
              </a:spcBef>
              <a:spcAft>
                <a:spcPts val="0"/>
              </a:spcAft>
              <a:buClr>
                <a:schemeClr val="dk1"/>
              </a:buClr>
              <a:buSzPts val="2000"/>
              <a:buFont typeface="Arial"/>
              <a:buNone/>
              <a:defRPr sz="1612" b="0" i="0" u="none" strike="noStrike" cap="none">
                <a:solidFill>
                  <a:schemeClr val="dk1"/>
                </a:solidFill>
                <a:latin typeface="Calibri"/>
                <a:ea typeface="Calibri"/>
                <a:cs typeface="Calibri"/>
                <a:sym typeface="Calibri"/>
              </a:defRPr>
            </a:lvl6pPr>
            <a:lvl7pPr marR="0" lvl="6" algn="l" rtl="0">
              <a:lnSpc>
                <a:spcPct val="90000"/>
              </a:lnSpc>
              <a:spcBef>
                <a:spcPts val="403"/>
              </a:spcBef>
              <a:spcAft>
                <a:spcPts val="0"/>
              </a:spcAft>
              <a:buClr>
                <a:schemeClr val="dk1"/>
              </a:buClr>
              <a:buSzPts val="2000"/>
              <a:buFont typeface="Arial"/>
              <a:buNone/>
              <a:defRPr sz="1612" b="0" i="0" u="none" strike="noStrike" cap="none">
                <a:solidFill>
                  <a:schemeClr val="dk1"/>
                </a:solidFill>
                <a:latin typeface="Calibri"/>
                <a:ea typeface="Calibri"/>
                <a:cs typeface="Calibri"/>
                <a:sym typeface="Calibri"/>
              </a:defRPr>
            </a:lvl7pPr>
            <a:lvl8pPr marR="0" lvl="7" algn="l" rtl="0">
              <a:lnSpc>
                <a:spcPct val="90000"/>
              </a:lnSpc>
              <a:spcBef>
                <a:spcPts val="403"/>
              </a:spcBef>
              <a:spcAft>
                <a:spcPts val="0"/>
              </a:spcAft>
              <a:buClr>
                <a:schemeClr val="dk1"/>
              </a:buClr>
              <a:buSzPts val="2000"/>
              <a:buFont typeface="Arial"/>
              <a:buNone/>
              <a:defRPr sz="1612" b="0" i="0" u="none" strike="noStrike" cap="none">
                <a:solidFill>
                  <a:schemeClr val="dk1"/>
                </a:solidFill>
                <a:latin typeface="Calibri"/>
                <a:ea typeface="Calibri"/>
                <a:cs typeface="Calibri"/>
                <a:sym typeface="Calibri"/>
              </a:defRPr>
            </a:lvl8pPr>
            <a:lvl9pPr marR="0" lvl="8" algn="l" rtl="0">
              <a:lnSpc>
                <a:spcPct val="90000"/>
              </a:lnSpc>
              <a:spcBef>
                <a:spcPts val="403"/>
              </a:spcBef>
              <a:spcAft>
                <a:spcPts val="0"/>
              </a:spcAft>
              <a:buClr>
                <a:schemeClr val="dk1"/>
              </a:buClr>
              <a:buSzPts val="2000"/>
              <a:buFont typeface="Arial"/>
              <a:buNone/>
              <a:defRPr sz="1612" b="0" i="0" u="none" strike="noStrike" cap="none">
                <a:solidFill>
                  <a:schemeClr val="dk1"/>
                </a:solidFill>
                <a:latin typeface="Calibri"/>
                <a:ea typeface="Calibri"/>
                <a:cs typeface="Calibri"/>
                <a:sym typeface="Calibri"/>
              </a:defRPr>
            </a:lvl9pPr>
          </a:lstStyle>
          <a:p>
            <a:endParaRPr/>
          </a:p>
        </p:txBody>
      </p:sp>
      <p:sp>
        <p:nvSpPr>
          <p:cNvPr id="129" name="Google Shape;129;p20"/>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806"/>
              </a:spcBef>
              <a:spcAft>
                <a:spcPts val="0"/>
              </a:spcAft>
              <a:buClr>
                <a:schemeClr val="dk1"/>
              </a:buClr>
              <a:buSzPts val="1600"/>
              <a:buNone/>
              <a:defRPr sz="1289"/>
            </a:lvl1pPr>
            <a:lvl2pPr marL="914400" lvl="1" indent="-228600" algn="l" rtl="0">
              <a:lnSpc>
                <a:spcPct val="90000"/>
              </a:lnSpc>
              <a:spcBef>
                <a:spcPts val="403"/>
              </a:spcBef>
              <a:spcAft>
                <a:spcPts val="0"/>
              </a:spcAft>
              <a:buClr>
                <a:schemeClr val="dk1"/>
              </a:buClr>
              <a:buSzPts val="1400"/>
              <a:buNone/>
              <a:defRPr sz="1128"/>
            </a:lvl2pPr>
            <a:lvl3pPr marL="1371600" lvl="2" indent="-228600" algn="l" rtl="0">
              <a:lnSpc>
                <a:spcPct val="90000"/>
              </a:lnSpc>
              <a:spcBef>
                <a:spcPts val="403"/>
              </a:spcBef>
              <a:spcAft>
                <a:spcPts val="0"/>
              </a:spcAft>
              <a:buClr>
                <a:schemeClr val="dk1"/>
              </a:buClr>
              <a:buSzPts val="1200"/>
              <a:buNone/>
              <a:defRPr sz="967"/>
            </a:lvl3pPr>
            <a:lvl4pPr marL="1828800" lvl="3" indent="-228600" algn="l" rtl="0">
              <a:lnSpc>
                <a:spcPct val="90000"/>
              </a:lnSpc>
              <a:spcBef>
                <a:spcPts val="403"/>
              </a:spcBef>
              <a:spcAft>
                <a:spcPts val="0"/>
              </a:spcAft>
              <a:buClr>
                <a:schemeClr val="dk1"/>
              </a:buClr>
              <a:buSzPts val="1000"/>
              <a:buNone/>
              <a:defRPr sz="806"/>
            </a:lvl4pPr>
            <a:lvl5pPr marL="2286000" lvl="4" indent="-228600" algn="l" rtl="0">
              <a:lnSpc>
                <a:spcPct val="90000"/>
              </a:lnSpc>
              <a:spcBef>
                <a:spcPts val="403"/>
              </a:spcBef>
              <a:spcAft>
                <a:spcPts val="0"/>
              </a:spcAft>
              <a:buClr>
                <a:schemeClr val="dk1"/>
              </a:buClr>
              <a:buSzPts val="1000"/>
              <a:buNone/>
              <a:defRPr sz="806"/>
            </a:lvl5pPr>
            <a:lvl6pPr marL="2743200" lvl="5" indent="-228600" algn="l" rtl="0">
              <a:lnSpc>
                <a:spcPct val="90000"/>
              </a:lnSpc>
              <a:spcBef>
                <a:spcPts val="403"/>
              </a:spcBef>
              <a:spcAft>
                <a:spcPts val="0"/>
              </a:spcAft>
              <a:buClr>
                <a:schemeClr val="dk1"/>
              </a:buClr>
              <a:buSzPts val="1000"/>
              <a:buNone/>
              <a:defRPr sz="806"/>
            </a:lvl6pPr>
            <a:lvl7pPr marL="3200400" lvl="6" indent="-228600" algn="l" rtl="0">
              <a:lnSpc>
                <a:spcPct val="90000"/>
              </a:lnSpc>
              <a:spcBef>
                <a:spcPts val="403"/>
              </a:spcBef>
              <a:spcAft>
                <a:spcPts val="0"/>
              </a:spcAft>
              <a:buClr>
                <a:schemeClr val="dk1"/>
              </a:buClr>
              <a:buSzPts val="1000"/>
              <a:buNone/>
              <a:defRPr sz="806"/>
            </a:lvl7pPr>
            <a:lvl8pPr marL="3657600" lvl="7" indent="-228600" algn="l" rtl="0">
              <a:lnSpc>
                <a:spcPct val="90000"/>
              </a:lnSpc>
              <a:spcBef>
                <a:spcPts val="403"/>
              </a:spcBef>
              <a:spcAft>
                <a:spcPts val="0"/>
              </a:spcAft>
              <a:buClr>
                <a:schemeClr val="dk1"/>
              </a:buClr>
              <a:buSzPts val="1000"/>
              <a:buNone/>
              <a:defRPr sz="806"/>
            </a:lvl8pPr>
            <a:lvl9pPr marL="4114800" lvl="8" indent="-228600" algn="l" rtl="0">
              <a:lnSpc>
                <a:spcPct val="90000"/>
              </a:lnSpc>
              <a:spcBef>
                <a:spcPts val="403"/>
              </a:spcBef>
              <a:spcAft>
                <a:spcPts val="0"/>
              </a:spcAft>
              <a:buClr>
                <a:schemeClr val="dk1"/>
              </a:buClr>
              <a:buSzPts val="1000"/>
              <a:buNone/>
              <a:defRPr sz="806"/>
            </a:lvl9pPr>
          </a:lstStyle>
          <a:p>
            <a:endParaRPr/>
          </a:p>
        </p:txBody>
      </p:sp>
      <p:sp>
        <p:nvSpPr>
          <p:cNvPr id="130" name="Google Shape;130;p20"/>
          <p:cNvSpPr txBox="1">
            <a:spLocks noGrp="1"/>
          </p:cNvSpPr>
          <p:nvPr>
            <p:ph type="dt" idx="10"/>
          </p:nvPr>
        </p:nvSpPr>
        <p:spPr>
          <a:xfrm>
            <a:off x="838200" y="6356355"/>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1" name="Google Shape;131;p20"/>
          <p:cNvSpPr txBox="1">
            <a:spLocks noGrp="1"/>
          </p:cNvSpPr>
          <p:nvPr>
            <p:ph type="ftr" idx="11"/>
          </p:nvPr>
        </p:nvSpPr>
        <p:spPr>
          <a:xfrm>
            <a:off x="4038600" y="6356355"/>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2" name="Google Shape;132;p20"/>
          <p:cNvSpPr txBox="1">
            <a:spLocks noGrp="1"/>
          </p:cNvSpPr>
          <p:nvPr>
            <p:ph type="sldNum" idx="12"/>
          </p:nvPr>
        </p:nvSpPr>
        <p:spPr>
          <a:xfrm>
            <a:off x="9085775" y="166180"/>
            <a:ext cx="27432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1pPr>
            <a:lvl2pPr marL="0" lvl="1"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2pPr>
            <a:lvl3pPr marL="0" lvl="2"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3pPr>
            <a:lvl4pPr marL="0" lvl="3"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4pPr>
            <a:lvl5pPr marL="0" lvl="4"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5pPr>
            <a:lvl6pPr marL="0" lvl="5"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6pPr>
            <a:lvl7pPr marL="0" lvl="6"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7pPr>
            <a:lvl8pPr marL="0" lvl="7"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8pPr>
            <a:lvl9pPr marL="0" lvl="8"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3"/>
        <p:cNvGrpSpPr/>
        <p:nvPr/>
      </p:nvGrpSpPr>
      <p:grpSpPr>
        <a:xfrm>
          <a:off x="0" y="0"/>
          <a:ext cx="0" cy="0"/>
          <a:chOff x="0" y="0"/>
          <a:chExt cx="0" cy="0"/>
        </a:xfrm>
      </p:grpSpPr>
      <p:sp>
        <p:nvSpPr>
          <p:cNvPr id="134" name="Google Shape;134;p21"/>
          <p:cNvSpPr txBox="1">
            <a:spLocks noGrp="1"/>
          </p:cNvSpPr>
          <p:nvPr>
            <p:ph type="title"/>
          </p:nvPr>
        </p:nvSpPr>
        <p:spPr>
          <a:xfrm>
            <a:off x="838200" y="365132"/>
            <a:ext cx="105156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5" name="Google Shape;135;p21"/>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806"/>
              </a:spcBef>
              <a:spcAft>
                <a:spcPts val="0"/>
              </a:spcAft>
              <a:buClr>
                <a:schemeClr val="dk1"/>
              </a:buClr>
              <a:buSzPts val="1800"/>
              <a:buChar char="•"/>
              <a:defRPr/>
            </a:lvl1pPr>
            <a:lvl2pPr marL="914400" lvl="1" indent="-342900" algn="l" rtl="0">
              <a:lnSpc>
                <a:spcPct val="90000"/>
              </a:lnSpc>
              <a:spcBef>
                <a:spcPts val="403"/>
              </a:spcBef>
              <a:spcAft>
                <a:spcPts val="0"/>
              </a:spcAft>
              <a:buClr>
                <a:schemeClr val="dk1"/>
              </a:buClr>
              <a:buSzPts val="1800"/>
              <a:buChar char="•"/>
              <a:defRPr/>
            </a:lvl2pPr>
            <a:lvl3pPr marL="1371600" lvl="2" indent="-342900" algn="l" rtl="0">
              <a:lnSpc>
                <a:spcPct val="90000"/>
              </a:lnSpc>
              <a:spcBef>
                <a:spcPts val="403"/>
              </a:spcBef>
              <a:spcAft>
                <a:spcPts val="0"/>
              </a:spcAft>
              <a:buClr>
                <a:schemeClr val="dk1"/>
              </a:buClr>
              <a:buSzPts val="1800"/>
              <a:buChar char="•"/>
              <a:defRPr/>
            </a:lvl3pPr>
            <a:lvl4pPr marL="1828800" lvl="3" indent="-342900" algn="l" rtl="0">
              <a:lnSpc>
                <a:spcPct val="90000"/>
              </a:lnSpc>
              <a:spcBef>
                <a:spcPts val="403"/>
              </a:spcBef>
              <a:spcAft>
                <a:spcPts val="0"/>
              </a:spcAft>
              <a:buClr>
                <a:schemeClr val="dk1"/>
              </a:buClr>
              <a:buSzPts val="1800"/>
              <a:buChar char="•"/>
              <a:defRPr/>
            </a:lvl4pPr>
            <a:lvl5pPr marL="2286000" lvl="4" indent="-342900" algn="l" rtl="0">
              <a:lnSpc>
                <a:spcPct val="90000"/>
              </a:lnSpc>
              <a:spcBef>
                <a:spcPts val="403"/>
              </a:spcBef>
              <a:spcAft>
                <a:spcPts val="0"/>
              </a:spcAft>
              <a:buClr>
                <a:schemeClr val="dk1"/>
              </a:buClr>
              <a:buSzPts val="1800"/>
              <a:buChar char="•"/>
              <a:defRPr/>
            </a:lvl5pPr>
            <a:lvl6pPr marL="2743200" lvl="5" indent="-342900" algn="l" rtl="0">
              <a:lnSpc>
                <a:spcPct val="90000"/>
              </a:lnSpc>
              <a:spcBef>
                <a:spcPts val="403"/>
              </a:spcBef>
              <a:spcAft>
                <a:spcPts val="0"/>
              </a:spcAft>
              <a:buClr>
                <a:schemeClr val="dk1"/>
              </a:buClr>
              <a:buSzPts val="1800"/>
              <a:buChar char="•"/>
              <a:defRPr/>
            </a:lvl6pPr>
            <a:lvl7pPr marL="3200400" lvl="6" indent="-342900" algn="l" rtl="0">
              <a:lnSpc>
                <a:spcPct val="90000"/>
              </a:lnSpc>
              <a:spcBef>
                <a:spcPts val="403"/>
              </a:spcBef>
              <a:spcAft>
                <a:spcPts val="0"/>
              </a:spcAft>
              <a:buClr>
                <a:schemeClr val="dk1"/>
              </a:buClr>
              <a:buSzPts val="1800"/>
              <a:buChar char="•"/>
              <a:defRPr/>
            </a:lvl7pPr>
            <a:lvl8pPr marL="3657600" lvl="7" indent="-342900" algn="l" rtl="0">
              <a:lnSpc>
                <a:spcPct val="90000"/>
              </a:lnSpc>
              <a:spcBef>
                <a:spcPts val="403"/>
              </a:spcBef>
              <a:spcAft>
                <a:spcPts val="0"/>
              </a:spcAft>
              <a:buClr>
                <a:schemeClr val="dk1"/>
              </a:buClr>
              <a:buSzPts val="1800"/>
              <a:buChar char="•"/>
              <a:defRPr/>
            </a:lvl8pPr>
            <a:lvl9pPr marL="4114800" lvl="8" indent="-342900" algn="l" rtl="0">
              <a:lnSpc>
                <a:spcPct val="90000"/>
              </a:lnSpc>
              <a:spcBef>
                <a:spcPts val="403"/>
              </a:spcBef>
              <a:spcAft>
                <a:spcPts val="0"/>
              </a:spcAft>
              <a:buClr>
                <a:schemeClr val="dk1"/>
              </a:buClr>
              <a:buSzPts val="1800"/>
              <a:buChar char="•"/>
              <a:defRPr/>
            </a:lvl9pPr>
          </a:lstStyle>
          <a:p>
            <a:endParaRPr/>
          </a:p>
        </p:txBody>
      </p:sp>
      <p:sp>
        <p:nvSpPr>
          <p:cNvPr id="136" name="Google Shape;136;p21"/>
          <p:cNvSpPr txBox="1">
            <a:spLocks noGrp="1"/>
          </p:cNvSpPr>
          <p:nvPr>
            <p:ph type="dt" idx="10"/>
          </p:nvPr>
        </p:nvSpPr>
        <p:spPr>
          <a:xfrm>
            <a:off x="838200" y="6356355"/>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7" name="Google Shape;137;p21"/>
          <p:cNvSpPr txBox="1">
            <a:spLocks noGrp="1"/>
          </p:cNvSpPr>
          <p:nvPr>
            <p:ph type="ftr" idx="11"/>
          </p:nvPr>
        </p:nvSpPr>
        <p:spPr>
          <a:xfrm>
            <a:off x="4038600" y="6356355"/>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8" name="Google Shape;138;p21"/>
          <p:cNvSpPr txBox="1">
            <a:spLocks noGrp="1"/>
          </p:cNvSpPr>
          <p:nvPr>
            <p:ph type="sldNum" idx="12"/>
          </p:nvPr>
        </p:nvSpPr>
        <p:spPr>
          <a:xfrm>
            <a:off x="9085775" y="166180"/>
            <a:ext cx="27432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1pPr>
            <a:lvl2pPr marL="0" lvl="1"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2pPr>
            <a:lvl3pPr marL="0" lvl="2"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3pPr>
            <a:lvl4pPr marL="0" lvl="3"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4pPr>
            <a:lvl5pPr marL="0" lvl="4"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5pPr>
            <a:lvl6pPr marL="0" lvl="5"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6pPr>
            <a:lvl7pPr marL="0" lvl="6"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7pPr>
            <a:lvl8pPr marL="0" lvl="7"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8pPr>
            <a:lvl9pPr marL="0" lvl="8"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9"/>
        <p:cNvGrpSpPr/>
        <p:nvPr/>
      </p:nvGrpSpPr>
      <p:grpSpPr>
        <a:xfrm>
          <a:off x="0" y="0"/>
          <a:ext cx="0" cy="0"/>
          <a:chOff x="0" y="0"/>
          <a:chExt cx="0" cy="0"/>
        </a:xfrm>
      </p:grpSpPr>
      <p:sp>
        <p:nvSpPr>
          <p:cNvPr id="140" name="Google Shape;140;p22"/>
          <p:cNvSpPr txBox="1">
            <a:spLocks noGrp="1"/>
          </p:cNvSpPr>
          <p:nvPr>
            <p:ph type="title"/>
          </p:nvPr>
        </p:nvSpPr>
        <p:spPr>
          <a:xfrm rot="5400000">
            <a:off x="7133405" y="1956626"/>
            <a:ext cx="5811900" cy="26289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1" name="Google Shape;141;p22"/>
          <p:cNvSpPr txBox="1">
            <a:spLocks noGrp="1"/>
          </p:cNvSpPr>
          <p:nvPr>
            <p:ph type="body" idx="1"/>
          </p:nvPr>
        </p:nvSpPr>
        <p:spPr>
          <a:xfrm rot="5400000">
            <a:off x="1799405" y="-596072"/>
            <a:ext cx="5811900" cy="77343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806"/>
              </a:spcBef>
              <a:spcAft>
                <a:spcPts val="0"/>
              </a:spcAft>
              <a:buClr>
                <a:schemeClr val="dk1"/>
              </a:buClr>
              <a:buSzPts val="1800"/>
              <a:buChar char="•"/>
              <a:defRPr/>
            </a:lvl1pPr>
            <a:lvl2pPr marL="914400" lvl="1" indent="-342900" algn="l" rtl="0">
              <a:lnSpc>
                <a:spcPct val="90000"/>
              </a:lnSpc>
              <a:spcBef>
                <a:spcPts val="403"/>
              </a:spcBef>
              <a:spcAft>
                <a:spcPts val="0"/>
              </a:spcAft>
              <a:buClr>
                <a:schemeClr val="dk1"/>
              </a:buClr>
              <a:buSzPts val="1800"/>
              <a:buChar char="•"/>
              <a:defRPr/>
            </a:lvl2pPr>
            <a:lvl3pPr marL="1371600" lvl="2" indent="-342900" algn="l" rtl="0">
              <a:lnSpc>
                <a:spcPct val="90000"/>
              </a:lnSpc>
              <a:spcBef>
                <a:spcPts val="403"/>
              </a:spcBef>
              <a:spcAft>
                <a:spcPts val="0"/>
              </a:spcAft>
              <a:buClr>
                <a:schemeClr val="dk1"/>
              </a:buClr>
              <a:buSzPts val="1800"/>
              <a:buChar char="•"/>
              <a:defRPr/>
            </a:lvl3pPr>
            <a:lvl4pPr marL="1828800" lvl="3" indent="-342900" algn="l" rtl="0">
              <a:lnSpc>
                <a:spcPct val="90000"/>
              </a:lnSpc>
              <a:spcBef>
                <a:spcPts val="403"/>
              </a:spcBef>
              <a:spcAft>
                <a:spcPts val="0"/>
              </a:spcAft>
              <a:buClr>
                <a:schemeClr val="dk1"/>
              </a:buClr>
              <a:buSzPts val="1800"/>
              <a:buChar char="•"/>
              <a:defRPr/>
            </a:lvl4pPr>
            <a:lvl5pPr marL="2286000" lvl="4" indent="-342900" algn="l" rtl="0">
              <a:lnSpc>
                <a:spcPct val="90000"/>
              </a:lnSpc>
              <a:spcBef>
                <a:spcPts val="403"/>
              </a:spcBef>
              <a:spcAft>
                <a:spcPts val="0"/>
              </a:spcAft>
              <a:buClr>
                <a:schemeClr val="dk1"/>
              </a:buClr>
              <a:buSzPts val="1800"/>
              <a:buChar char="•"/>
              <a:defRPr/>
            </a:lvl5pPr>
            <a:lvl6pPr marL="2743200" lvl="5" indent="-342900" algn="l" rtl="0">
              <a:lnSpc>
                <a:spcPct val="90000"/>
              </a:lnSpc>
              <a:spcBef>
                <a:spcPts val="403"/>
              </a:spcBef>
              <a:spcAft>
                <a:spcPts val="0"/>
              </a:spcAft>
              <a:buClr>
                <a:schemeClr val="dk1"/>
              </a:buClr>
              <a:buSzPts val="1800"/>
              <a:buChar char="•"/>
              <a:defRPr/>
            </a:lvl6pPr>
            <a:lvl7pPr marL="3200400" lvl="6" indent="-342900" algn="l" rtl="0">
              <a:lnSpc>
                <a:spcPct val="90000"/>
              </a:lnSpc>
              <a:spcBef>
                <a:spcPts val="403"/>
              </a:spcBef>
              <a:spcAft>
                <a:spcPts val="0"/>
              </a:spcAft>
              <a:buClr>
                <a:schemeClr val="dk1"/>
              </a:buClr>
              <a:buSzPts val="1800"/>
              <a:buChar char="•"/>
              <a:defRPr/>
            </a:lvl7pPr>
            <a:lvl8pPr marL="3657600" lvl="7" indent="-342900" algn="l" rtl="0">
              <a:lnSpc>
                <a:spcPct val="90000"/>
              </a:lnSpc>
              <a:spcBef>
                <a:spcPts val="403"/>
              </a:spcBef>
              <a:spcAft>
                <a:spcPts val="0"/>
              </a:spcAft>
              <a:buClr>
                <a:schemeClr val="dk1"/>
              </a:buClr>
              <a:buSzPts val="1800"/>
              <a:buChar char="•"/>
              <a:defRPr/>
            </a:lvl8pPr>
            <a:lvl9pPr marL="4114800" lvl="8" indent="-342900" algn="l" rtl="0">
              <a:lnSpc>
                <a:spcPct val="90000"/>
              </a:lnSpc>
              <a:spcBef>
                <a:spcPts val="403"/>
              </a:spcBef>
              <a:spcAft>
                <a:spcPts val="0"/>
              </a:spcAft>
              <a:buClr>
                <a:schemeClr val="dk1"/>
              </a:buClr>
              <a:buSzPts val="1800"/>
              <a:buChar char="•"/>
              <a:defRPr/>
            </a:lvl9pPr>
          </a:lstStyle>
          <a:p>
            <a:endParaRPr/>
          </a:p>
        </p:txBody>
      </p:sp>
      <p:sp>
        <p:nvSpPr>
          <p:cNvPr id="142" name="Google Shape;142;p22"/>
          <p:cNvSpPr txBox="1">
            <a:spLocks noGrp="1"/>
          </p:cNvSpPr>
          <p:nvPr>
            <p:ph type="dt" idx="10"/>
          </p:nvPr>
        </p:nvSpPr>
        <p:spPr>
          <a:xfrm>
            <a:off x="838200" y="6356355"/>
            <a:ext cx="27432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3" name="Google Shape;143;p22"/>
          <p:cNvSpPr txBox="1">
            <a:spLocks noGrp="1"/>
          </p:cNvSpPr>
          <p:nvPr>
            <p:ph type="ftr" idx="11"/>
          </p:nvPr>
        </p:nvSpPr>
        <p:spPr>
          <a:xfrm>
            <a:off x="4038600" y="6356355"/>
            <a:ext cx="41148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4" name="Google Shape;144;p22"/>
          <p:cNvSpPr txBox="1">
            <a:spLocks noGrp="1"/>
          </p:cNvSpPr>
          <p:nvPr>
            <p:ph type="sldNum" idx="12"/>
          </p:nvPr>
        </p:nvSpPr>
        <p:spPr>
          <a:xfrm>
            <a:off x="9085775" y="166180"/>
            <a:ext cx="27432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1pPr>
            <a:lvl2pPr marL="0" lvl="1"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2pPr>
            <a:lvl3pPr marL="0" lvl="2"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3pPr>
            <a:lvl4pPr marL="0" lvl="3"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4pPr>
            <a:lvl5pPr marL="0" lvl="4"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5pPr>
            <a:lvl6pPr marL="0" lvl="5"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6pPr>
            <a:lvl7pPr marL="0" lvl="6"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7pPr>
            <a:lvl8pPr marL="0" lvl="7"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8pPr>
            <a:lvl9pPr marL="0" lvl="8" indent="0" algn="r" rtl="0">
              <a:lnSpc>
                <a:spcPct val="100000"/>
              </a:lnSpc>
              <a:spcBef>
                <a:spcPts val="0"/>
              </a:spcBef>
              <a:spcAft>
                <a:spcPts val="0"/>
              </a:spcAft>
              <a:buSzPts val="967"/>
              <a:buNone/>
              <a:defRPr sz="967"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5"/>
        <p:cNvGrpSpPr/>
        <p:nvPr/>
      </p:nvGrpSpPr>
      <p:grpSpPr>
        <a:xfrm>
          <a:off x="0" y="0"/>
          <a:ext cx="0" cy="0"/>
          <a:chOff x="0" y="0"/>
          <a:chExt cx="0" cy="0"/>
        </a:xfrm>
      </p:grpSpPr>
      <p:sp>
        <p:nvSpPr>
          <p:cNvPr id="146" name="Google Shape;146;p23"/>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Autofit/>
          </a:bodyPr>
          <a:lstStyle>
            <a:lvl1pPr lvl="0" algn="l" rtl="0">
              <a:lnSpc>
                <a:spcPct val="90000"/>
              </a:lnSpc>
              <a:spcBef>
                <a:spcPts val="0"/>
              </a:spcBef>
              <a:spcAft>
                <a:spcPts val="0"/>
              </a:spcAft>
              <a:buSzPts val="2800"/>
              <a:buFont typeface="Roboto"/>
              <a:buNone/>
              <a:defRPr>
                <a:latin typeface="Roboto"/>
                <a:ea typeface="Roboto"/>
                <a:cs typeface="Roboto"/>
                <a:sym typeface="Roboto"/>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47" name="Google Shape;147;p23"/>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90000"/>
              </a:lnSpc>
              <a:spcBef>
                <a:spcPts val="0"/>
              </a:spcBef>
              <a:spcAft>
                <a:spcPts val="0"/>
              </a:spcAft>
              <a:buSzPts val="1800"/>
              <a:buFont typeface="Roboto"/>
              <a:buChar char="●"/>
              <a:defRPr>
                <a:latin typeface="Roboto"/>
                <a:ea typeface="Roboto"/>
                <a:cs typeface="Roboto"/>
                <a:sym typeface="Roboto"/>
              </a:defRPr>
            </a:lvl1pPr>
            <a:lvl2pPr marL="914400" lvl="1" indent="-317500" algn="l" rtl="0">
              <a:lnSpc>
                <a:spcPct val="90000"/>
              </a:lnSpc>
              <a:spcBef>
                <a:spcPts val="2133"/>
              </a:spcBef>
              <a:spcAft>
                <a:spcPts val="0"/>
              </a:spcAft>
              <a:buSzPts val="1400"/>
              <a:buFont typeface="Roboto"/>
              <a:buChar char="○"/>
              <a:defRPr>
                <a:latin typeface="Roboto"/>
                <a:ea typeface="Roboto"/>
                <a:cs typeface="Roboto"/>
                <a:sym typeface="Roboto"/>
              </a:defRPr>
            </a:lvl2pPr>
            <a:lvl3pPr marL="1371600" lvl="2" indent="-317500" algn="l" rtl="0">
              <a:lnSpc>
                <a:spcPct val="90000"/>
              </a:lnSpc>
              <a:spcBef>
                <a:spcPts val="2133"/>
              </a:spcBef>
              <a:spcAft>
                <a:spcPts val="0"/>
              </a:spcAft>
              <a:buSzPts val="1400"/>
              <a:buFont typeface="Roboto"/>
              <a:buChar char="■"/>
              <a:defRPr>
                <a:latin typeface="Roboto"/>
                <a:ea typeface="Roboto"/>
                <a:cs typeface="Roboto"/>
                <a:sym typeface="Roboto"/>
              </a:defRPr>
            </a:lvl3pPr>
            <a:lvl4pPr marL="1828800" lvl="3" indent="-317500" algn="l" rtl="0">
              <a:lnSpc>
                <a:spcPct val="90000"/>
              </a:lnSpc>
              <a:spcBef>
                <a:spcPts val="2133"/>
              </a:spcBef>
              <a:spcAft>
                <a:spcPts val="0"/>
              </a:spcAft>
              <a:buSzPts val="1400"/>
              <a:buFont typeface="Roboto"/>
              <a:buChar char="●"/>
              <a:defRPr>
                <a:latin typeface="Roboto"/>
                <a:ea typeface="Roboto"/>
                <a:cs typeface="Roboto"/>
                <a:sym typeface="Roboto"/>
              </a:defRPr>
            </a:lvl4pPr>
            <a:lvl5pPr marL="2286000" lvl="4" indent="-317500" algn="l" rtl="0">
              <a:lnSpc>
                <a:spcPct val="90000"/>
              </a:lnSpc>
              <a:spcBef>
                <a:spcPts val="2133"/>
              </a:spcBef>
              <a:spcAft>
                <a:spcPts val="0"/>
              </a:spcAft>
              <a:buSzPts val="1400"/>
              <a:buFont typeface="Roboto"/>
              <a:buChar char="○"/>
              <a:defRPr>
                <a:latin typeface="Roboto"/>
                <a:ea typeface="Roboto"/>
                <a:cs typeface="Roboto"/>
                <a:sym typeface="Roboto"/>
              </a:defRPr>
            </a:lvl5pPr>
            <a:lvl6pPr marL="2743200" lvl="5" indent="-317500" algn="l" rtl="0">
              <a:lnSpc>
                <a:spcPct val="90000"/>
              </a:lnSpc>
              <a:spcBef>
                <a:spcPts val="2133"/>
              </a:spcBef>
              <a:spcAft>
                <a:spcPts val="0"/>
              </a:spcAft>
              <a:buSzPts val="1400"/>
              <a:buFont typeface="Roboto"/>
              <a:buChar char="■"/>
              <a:defRPr>
                <a:latin typeface="Roboto"/>
                <a:ea typeface="Roboto"/>
                <a:cs typeface="Roboto"/>
                <a:sym typeface="Roboto"/>
              </a:defRPr>
            </a:lvl6pPr>
            <a:lvl7pPr marL="3200400" lvl="6" indent="-317500" algn="l" rtl="0">
              <a:lnSpc>
                <a:spcPct val="90000"/>
              </a:lnSpc>
              <a:spcBef>
                <a:spcPts val="2133"/>
              </a:spcBef>
              <a:spcAft>
                <a:spcPts val="0"/>
              </a:spcAft>
              <a:buSzPts val="1400"/>
              <a:buFont typeface="Roboto"/>
              <a:buChar char="●"/>
              <a:defRPr>
                <a:latin typeface="Roboto"/>
                <a:ea typeface="Roboto"/>
                <a:cs typeface="Roboto"/>
                <a:sym typeface="Roboto"/>
              </a:defRPr>
            </a:lvl7pPr>
            <a:lvl8pPr marL="3657600" lvl="7" indent="-317500" algn="l" rtl="0">
              <a:lnSpc>
                <a:spcPct val="90000"/>
              </a:lnSpc>
              <a:spcBef>
                <a:spcPts val="2133"/>
              </a:spcBef>
              <a:spcAft>
                <a:spcPts val="0"/>
              </a:spcAft>
              <a:buSzPts val="1400"/>
              <a:buFont typeface="Roboto"/>
              <a:buChar char="○"/>
              <a:defRPr>
                <a:latin typeface="Roboto"/>
                <a:ea typeface="Roboto"/>
                <a:cs typeface="Roboto"/>
                <a:sym typeface="Roboto"/>
              </a:defRPr>
            </a:lvl8pPr>
            <a:lvl9pPr marL="4114800" lvl="8" indent="-317500" algn="l" rtl="0">
              <a:lnSpc>
                <a:spcPct val="90000"/>
              </a:lnSpc>
              <a:spcBef>
                <a:spcPts val="2133"/>
              </a:spcBef>
              <a:spcAft>
                <a:spcPts val="2133"/>
              </a:spcAft>
              <a:buSzPts val="1400"/>
              <a:buFont typeface="Roboto"/>
              <a:buChar char="■"/>
              <a:defRPr>
                <a:latin typeface="Roboto"/>
                <a:ea typeface="Roboto"/>
                <a:cs typeface="Roboto"/>
                <a:sym typeface="Roboto"/>
              </a:defRPr>
            </a:lvl9pPr>
          </a:lstStyle>
          <a:p>
            <a:endParaRPr/>
          </a:p>
        </p:txBody>
      </p:sp>
      <p:sp>
        <p:nvSpPr>
          <p:cNvPr id="148" name="Google Shape;148;p23"/>
          <p:cNvSpPr txBox="1">
            <a:spLocks noGrp="1"/>
          </p:cNvSpPr>
          <p:nvPr>
            <p:ph type="sldNum" idx="12"/>
          </p:nvPr>
        </p:nvSpPr>
        <p:spPr>
          <a:xfrm>
            <a:off x="11322286" y="68673"/>
            <a:ext cx="731700" cy="524700"/>
          </a:xfrm>
          <a:prstGeom prst="rect">
            <a:avLst/>
          </a:prstGeom>
          <a:noFill/>
          <a:ln>
            <a:noFill/>
          </a:ln>
        </p:spPr>
        <p:txBody>
          <a:bodyPr spcFirstLastPara="1" wrap="square" lIns="91425" tIns="91425" rIns="91425" bIns="91425" anchor="ctr" anchorCtr="0">
            <a:noAutofit/>
          </a:bodyPr>
          <a:lstStyle>
            <a:lvl1pPr marL="0" lvl="0" indent="0" algn="r" rtl="0">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1pPr>
            <a:lvl2pPr marL="0" lvl="1" indent="0" algn="r" rtl="0">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2pPr>
            <a:lvl3pPr marL="0" lvl="2" indent="0" algn="r" rtl="0">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3pPr>
            <a:lvl4pPr marL="0" lvl="3" indent="0" algn="r" rtl="0">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4pPr>
            <a:lvl5pPr marL="0" lvl="4" indent="0" algn="r" rtl="0">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5pPr>
            <a:lvl6pPr marL="0" lvl="5" indent="0" algn="r" rtl="0">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6pPr>
            <a:lvl7pPr marL="0" lvl="6" indent="0" algn="r" rtl="0">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7pPr>
            <a:lvl8pPr marL="0" lvl="7" indent="0" algn="r" rtl="0">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8pPr>
            <a:lvl9pPr marL="0" lvl="8" indent="0" algn="r" rtl="0">
              <a:lnSpc>
                <a:spcPct val="100000"/>
              </a:lnSpc>
              <a:spcBef>
                <a:spcPts val="0"/>
              </a:spcBef>
              <a:spcAft>
                <a:spcPts val="0"/>
              </a:spcAft>
              <a:buSzPts val="1200"/>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latin typeface="Roboto"/>
              <a:ea typeface="Roboto"/>
              <a:cs typeface="Roboto"/>
              <a:sym typeface="Roboto"/>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3"/>
        <p:cNvGrpSpPr/>
        <p:nvPr/>
      </p:nvGrpSpPr>
      <p:grpSpPr>
        <a:xfrm>
          <a:off x="0" y="0"/>
          <a:ext cx="0" cy="0"/>
          <a:chOff x="0" y="0"/>
          <a:chExt cx="0" cy="0"/>
        </a:xfrm>
      </p:grpSpPr>
      <p:sp>
        <p:nvSpPr>
          <p:cNvPr id="154" name="Google Shape;154;p25"/>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55" name="Google Shape;155;p25"/>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156" name="Google Shape;156;p25"/>
          <p:cNvSpPr txBox="1">
            <a:spLocks noGrp="1"/>
          </p:cNvSpPr>
          <p:nvPr>
            <p:ph type="sldNum" idx="12"/>
          </p:nvPr>
        </p:nvSpPr>
        <p:spPr>
          <a:xfrm>
            <a:off x="11333210" y="68556"/>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7"/>
        <p:cNvGrpSpPr/>
        <p:nvPr/>
      </p:nvGrpSpPr>
      <p:grpSpPr>
        <a:xfrm>
          <a:off x="0" y="0"/>
          <a:ext cx="0" cy="0"/>
          <a:chOff x="0" y="0"/>
          <a:chExt cx="0" cy="0"/>
        </a:xfrm>
      </p:grpSpPr>
      <p:sp>
        <p:nvSpPr>
          <p:cNvPr id="158" name="Google Shape;158;p26"/>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59" name="Google Shape;159;p26"/>
          <p:cNvSpPr txBox="1">
            <a:spLocks noGrp="1"/>
          </p:cNvSpPr>
          <p:nvPr>
            <p:ph type="sldNum" idx="12"/>
          </p:nvPr>
        </p:nvSpPr>
        <p:spPr>
          <a:xfrm>
            <a:off x="11333210" y="68556"/>
            <a:ext cx="731700" cy="524700"/>
          </a:xfrm>
          <a:prstGeom prst="rect">
            <a:avLst/>
          </a:prstGeom>
        </p:spPr>
        <p:txBody>
          <a:bodyPr spcFirstLastPara="1" wrap="square" lIns="121900" tIns="121900" rIns="121900" bIns="1219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
        <p:cNvGrpSpPr/>
        <p:nvPr/>
      </p:nvGrpSpPr>
      <p:grpSpPr>
        <a:xfrm>
          <a:off x="0" y="0"/>
          <a:ext cx="0" cy="0"/>
          <a:chOff x="0" y="0"/>
          <a:chExt cx="0" cy="0"/>
        </a:xfrm>
      </p:grpSpPr>
      <p:sp>
        <p:nvSpPr>
          <p:cNvPr id="102" name="Google Shape;102;p16"/>
          <p:cNvSpPr txBox="1">
            <a:spLocks noGrp="1"/>
          </p:cNvSpPr>
          <p:nvPr>
            <p:ph type="title"/>
          </p:nvPr>
        </p:nvSpPr>
        <p:spPr>
          <a:xfrm>
            <a:off x="838200" y="365132"/>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Roboto"/>
              <a:buNone/>
              <a:defRPr sz="4400" i="0" u="none" strike="noStrike" cap="none">
                <a:solidFill>
                  <a:schemeClr val="dk1"/>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Roboto"/>
              <a:buNone/>
              <a:defRPr sz="1800" i="0" u="none" strike="noStrike" cap="none">
                <a:solidFill>
                  <a:srgbClr val="000000"/>
                </a:solidFill>
                <a:latin typeface="Roboto"/>
                <a:ea typeface="Roboto"/>
                <a:cs typeface="Roboto"/>
                <a:sym typeface="Roboto"/>
              </a:defRPr>
            </a:lvl2pPr>
            <a:lvl3pPr marR="0" lvl="2" algn="l" rtl="0">
              <a:lnSpc>
                <a:spcPct val="100000"/>
              </a:lnSpc>
              <a:spcBef>
                <a:spcPts val="0"/>
              </a:spcBef>
              <a:spcAft>
                <a:spcPts val="0"/>
              </a:spcAft>
              <a:buClr>
                <a:srgbClr val="000000"/>
              </a:buClr>
              <a:buSzPts val="1400"/>
              <a:buFont typeface="Roboto"/>
              <a:buNone/>
              <a:defRPr sz="1800" i="0" u="none" strike="noStrike" cap="none">
                <a:solidFill>
                  <a:srgbClr val="000000"/>
                </a:solidFill>
                <a:latin typeface="Roboto"/>
                <a:ea typeface="Roboto"/>
                <a:cs typeface="Roboto"/>
                <a:sym typeface="Roboto"/>
              </a:defRPr>
            </a:lvl3pPr>
            <a:lvl4pPr marR="0" lvl="3" algn="l" rtl="0">
              <a:lnSpc>
                <a:spcPct val="100000"/>
              </a:lnSpc>
              <a:spcBef>
                <a:spcPts val="0"/>
              </a:spcBef>
              <a:spcAft>
                <a:spcPts val="0"/>
              </a:spcAft>
              <a:buClr>
                <a:srgbClr val="000000"/>
              </a:buClr>
              <a:buSzPts val="1400"/>
              <a:buFont typeface="Roboto"/>
              <a:buNone/>
              <a:defRPr sz="1800" i="0" u="none" strike="noStrike" cap="none">
                <a:solidFill>
                  <a:srgbClr val="000000"/>
                </a:solidFill>
                <a:latin typeface="Roboto"/>
                <a:ea typeface="Roboto"/>
                <a:cs typeface="Roboto"/>
                <a:sym typeface="Roboto"/>
              </a:defRPr>
            </a:lvl4pPr>
            <a:lvl5pPr marR="0" lvl="4" algn="l" rtl="0">
              <a:lnSpc>
                <a:spcPct val="100000"/>
              </a:lnSpc>
              <a:spcBef>
                <a:spcPts val="0"/>
              </a:spcBef>
              <a:spcAft>
                <a:spcPts val="0"/>
              </a:spcAft>
              <a:buClr>
                <a:srgbClr val="000000"/>
              </a:buClr>
              <a:buSzPts val="1400"/>
              <a:buFont typeface="Roboto"/>
              <a:buNone/>
              <a:defRPr sz="1800" i="0" u="none" strike="noStrike" cap="none">
                <a:solidFill>
                  <a:srgbClr val="000000"/>
                </a:solidFill>
                <a:latin typeface="Roboto"/>
                <a:ea typeface="Roboto"/>
                <a:cs typeface="Roboto"/>
                <a:sym typeface="Roboto"/>
              </a:defRPr>
            </a:lvl5pPr>
            <a:lvl6pPr marR="0" lvl="5" algn="l" rtl="0">
              <a:lnSpc>
                <a:spcPct val="100000"/>
              </a:lnSpc>
              <a:spcBef>
                <a:spcPts val="0"/>
              </a:spcBef>
              <a:spcAft>
                <a:spcPts val="0"/>
              </a:spcAft>
              <a:buClr>
                <a:srgbClr val="000000"/>
              </a:buClr>
              <a:buSzPts val="1400"/>
              <a:buFont typeface="Roboto"/>
              <a:buNone/>
              <a:defRPr sz="1800" i="0" u="none" strike="noStrike" cap="none">
                <a:solidFill>
                  <a:srgbClr val="000000"/>
                </a:solidFill>
                <a:latin typeface="Roboto"/>
                <a:ea typeface="Roboto"/>
                <a:cs typeface="Roboto"/>
                <a:sym typeface="Roboto"/>
              </a:defRPr>
            </a:lvl6pPr>
            <a:lvl7pPr marR="0" lvl="6" algn="l" rtl="0">
              <a:lnSpc>
                <a:spcPct val="100000"/>
              </a:lnSpc>
              <a:spcBef>
                <a:spcPts val="0"/>
              </a:spcBef>
              <a:spcAft>
                <a:spcPts val="0"/>
              </a:spcAft>
              <a:buClr>
                <a:srgbClr val="000000"/>
              </a:buClr>
              <a:buSzPts val="1400"/>
              <a:buFont typeface="Roboto"/>
              <a:buNone/>
              <a:defRPr sz="1800" i="0" u="none" strike="noStrike" cap="none">
                <a:solidFill>
                  <a:srgbClr val="000000"/>
                </a:solidFill>
                <a:latin typeface="Roboto"/>
                <a:ea typeface="Roboto"/>
                <a:cs typeface="Roboto"/>
                <a:sym typeface="Roboto"/>
              </a:defRPr>
            </a:lvl7pPr>
            <a:lvl8pPr marR="0" lvl="7" algn="l" rtl="0">
              <a:lnSpc>
                <a:spcPct val="100000"/>
              </a:lnSpc>
              <a:spcBef>
                <a:spcPts val="0"/>
              </a:spcBef>
              <a:spcAft>
                <a:spcPts val="0"/>
              </a:spcAft>
              <a:buClr>
                <a:srgbClr val="000000"/>
              </a:buClr>
              <a:buSzPts val="1400"/>
              <a:buFont typeface="Roboto"/>
              <a:buNone/>
              <a:defRPr sz="1800" i="0" u="none" strike="noStrike" cap="none">
                <a:solidFill>
                  <a:srgbClr val="000000"/>
                </a:solidFill>
                <a:latin typeface="Roboto"/>
                <a:ea typeface="Roboto"/>
                <a:cs typeface="Roboto"/>
                <a:sym typeface="Roboto"/>
              </a:defRPr>
            </a:lvl8pPr>
            <a:lvl9pPr marR="0" lvl="8" algn="l" rtl="0">
              <a:lnSpc>
                <a:spcPct val="100000"/>
              </a:lnSpc>
              <a:spcBef>
                <a:spcPts val="0"/>
              </a:spcBef>
              <a:spcAft>
                <a:spcPts val="0"/>
              </a:spcAft>
              <a:buClr>
                <a:srgbClr val="000000"/>
              </a:buClr>
              <a:buSzPts val="1400"/>
              <a:buFont typeface="Roboto"/>
              <a:buNone/>
              <a:defRPr sz="1800" i="0" u="none" strike="noStrike" cap="none">
                <a:solidFill>
                  <a:srgbClr val="000000"/>
                </a:solidFill>
                <a:latin typeface="Roboto"/>
                <a:ea typeface="Roboto"/>
                <a:cs typeface="Roboto"/>
                <a:sym typeface="Roboto"/>
              </a:defRPr>
            </a:lvl9pPr>
          </a:lstStyle>
          <a:p>
            <a:endParaRPr/>
          </a:p>
        </p:txBody>
      </p:sp>
      <p:sp>
        <p:nvSpPr>
          <p:cNvPr id="103" name="Google Shape;103;p1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Roboto"/>
              <a:buChar char="•"/>
              <a:defRPr sz="2800" i="0" u="none" strike="noStrike" cap="none">
                <a:solidFill>
                  <a:schemeClr val="dk1"/>
                </a:solidFill>
                <a:latin typeface="Roboto"/>
                <a:ea typeface="Roboto"/>
                <a:cs typeface="Roboto"/>
                <a:sym typeface="Roboto"/>
              </a:defRPr>
            </a:lvl1pPr>
            <a:lvl2pPr marL="914400" marR="0" lvl="1" indent="-381000" algn="l" rtl="0">
              <a:lnSpc>
                <a:spcPct val="90000"/>
              </a:lnSpc>
              <a:spcBef>
                <a:spcPts val="500"/>
              </a:spcBef>
              <a:spcAft>
                <a:spcPts val="0"/>
              </a:spcAft>
              <a:buClr>
                <a:schemeClr val="dk1"/>
              </a:buClr>
              <a:buSzPts val="2400"/>
              <a:buFont typeface="Roboto"/>
              <a:buChar char="•"/>
              <a:defRPr sz="2400" i="0" u="none" strike="noStrike" cap="none">
                <a:solidFill>
                  <a:schemeClr val="dk1"/>
                </a:solidFill>
                <a:latin typeface="Roboto"/>
                <a:ea typeface="Roboto"/>
                <a:cs typeface="Roboto"/>
                <a:sym typeface="Roboto"/>
              </a:defRPr>
            </a:lvl2pPr>
            <a:lvl3pPr marL="1371600" marR="0" lvl="2" indent="-355600" algn="l" rtl="0">
              <a:lnSpc>
                <a:spcPct val="90000"/>
              </a:lnSpc>
              <a:spcBef>
                <a:spcPts val="500"/>
              </a:spcBef>
              <a:spcAft>
                <a:spcPts val="0"/>
              </a:spcAft>
              <a:buClr>
                <a:schemeClr val="dk1"/>
              </a:buClr>
              <a:buSzPts val="2000"/>
              <a:buFont typeface="Roboto"/>
              <a:buChar char="•"/>
              <a:defRPr sz="2000" i="0" u="none" strike="noStrike" cap="none">
                <a:solidFill>
                  <a:schemeClr val="dk1"/>
                </a:solidFill>
                <a:latin typeface="Roboto"/>
                <a:ea typeface="Roboto"/>
                <a:cs typeface="Roboto"/>
                <a:sym typeface="Roboto"/>
              </a:defRPr>
            </a:lvl3pPr>
            <a:lvl4pPr marL="1828800" marR="0" lvl="3" indent="-342900" algn="l" rtl="0">
              <a:lnSpc>
                <a:spcPct val="90000"/>
              </a:lnSpc>
              <a:spcBef>
                <a:spcPts val="500"/>
              </a:spcBef>
              <a:spcAft>
                <a:spcPts val="0"/>
              </a:spcAft>
              <a:buClr>
                <a:schemeClr val="dk1"/>
              </a:buClr>
              <a:buSzPts val="1800"/>
              <a:buFont typeface="Roboto"/>
              <a:buChar char="•"/>
              <a:defRPr sz="1800" i="0" u="none" strike="noStrike" cap="none">
                <a:solidFill>
                  <a:schemeClr val="dk1"/>
                </a:solidFill>
                <a:latin typeface="Roboto"/>
                <a:ea typeface="Roboto"/>
                <a:cs typeface="Roboto"/>
                <a:sym typeface="Roboto"/>
              </a:defRPr>
            </a:lvl4pPr>
            <a:lvl5pPr marL="2286000" marR="0" lvl="4" indent="-342900" algn="l" rtl="0">
              <a:lnSpc>
                <a:spcPct val="90000"/>
              </a:lnSpc>
              <a:spcBef>
                <a:spcPts val="500"/>
              </a:spcBef>
              <a:spcAft>
                <a:spcPts val="0"/>
              </a:spcAft>
              <a:buClr>
                <a:schemeClr val="dk1"/>
              </a:buClr>
              <a:buSzPts val="1800"/>
              <a:buFont typeface="Roboto"/>
              <a:buChar char="•"/>
              <a:defRPr sz="1800" i="0" u="none" strike="noStrike" cap="none">
                <a:solidFill>
                  <a:schemeClr val="dk1"/>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Roboto"/>
              <a:buChar char="•"/>
              <a:defRPr sz="1800" i="0" u="none" strike="noStrike" cap="none">
                <a:solidFill>
                  <a:schemeClr val="dk1"/>
                </a:solidFill>
                <a:latin typeface="Roboto"/>
                <a:ea typeface="Roboto"/>
                <a:cs typeface="Roboto"/>
                <a:sym typeface="Roboto"/>
              </a:defRPr>
            </a:lvl6pPr>
            <a:lvl7pPr marL="3200400" marR="0" lvl="6" indent="-342900" algn="l" rtl="0">
              <a:lnSpc>
                <a:spcPct val="90000"/>
              </a:lnSpc>
              <a:spcBef>
                <a:spcPts val="500"/>
              </a:spcBef>
              <a:spcAft>
                <a:spcPts val="0"/>
              </a:spcAft>
              <a:buClr>
                <a:schemeClr val="dk1"/>
              </a:buClr>
              <a:buSzPts val="1800"/>
              <a:buFont typeface="Roboto"/>
              <a:buChar char="•"/>
              <a:defRPr sz="1800" i="0" u="none" strike="noStrike" cap="none">
                <a:solidFill>
                  <a:schemeClr val="dk1"/>
                </a:solidFill>
                <a:latin typeface="Roboto"/>
                <a:ea typeface="Roboto"/>
                <a:cs typeface="Roboto"/>
                <a:sym typeface="Roboto"/>
              </a:defRPr>
            </a:lvl7pPr>
            <a:lvl8pPr marL="3657600" marR="0" lvl="7" indent="-342900" algn="l" rtl="0">
              <a:lnSpc>
                <a:spcPct val="90000"/>
              </a:lnSpc>
              <a:spcBef>
                <a:spcPts val="500"/>
              </a:spcBef>
              <a:spcAft>
                <a:spcPts val="0"/>
              </a:spcAft>
              <a:buClr>
                <a:schemeClr val="dk1"/>
              </a:buClr>
              <a:buSzPts val="1800"/>
              <a:buFont typeface="Roboto"/>
              <a:buChar char="•"/>
              <a:defRPr sz="1800" i="0" u="none" strike="noStrike" cap="none">
                <a:solidFill>
                  <a:schemeClr val="dk1"/>
                </a:solidFill>
                <a:latin typeface="Roboto"/>
                <a:ea typeface="Roboto"/>
                <a:cs typeface="Roboto"/>
                <a:sym typeface="Roboto"/>
              </a:defRPr>
            </a:lvl8pPr>
            <a:lvl9pPr marL="4114800" marR="0" lvl="8" indent="-342900" algn="l" rtl="0">
              <a:lnSpc>
                <a:spcPct val="90000"/>
              </a:lnSpc>
              <a:spcBef>
                <a:spcPts val="500"/>
              </a:spcBef>
              <a:spcAft>
                <a:spcPts val="0"/>
              </a:spcAft>
              <a:buClr>
                <a:schemeClr val="dk1"/>
              </a:buClr>
              <a:buSzPts val="1800"/>
              <a:buFont typeface="Roboto"/>
              <a:buChar char="•"/>
              <a:defRPr sz="1800" i="0" u="none" strike="noStrike" cap="none">
                <a:solidFill>
                  <a:schemeClr val="dk1"/>
                </a:solidFill>
                <a:latin typeface="Roboto"/>
                <a:ea typeface="Roboto"/>
                <a:cs typeface="Roboto"/>
                <a:sym typeface="Roboto"/>
              </a:defRPr>
            </a:lvl9pPr>
          </a:lstStyle>
          <a:p>
            <a:endParaRPr/>
          </a:p>
        </p:txBody>
      </p:sp>
      <p:sp>
        <p:nvSpPr>
          <p:cNvPr id="104" name="Google Shape;104;p16"/>
          <p:cNvSpPr txBox="1">
            <a:spLocks noGrp="1"/>
          </p:cNvSpPr>
          <p:nvPr>
            <p:ph type="dt" idx="10"/>
          </p:nvPr>
        </p:nvSpPr>
        <p:spPr>
          <a:xfrm>
            <a:off x="838200" y="6356355"/>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Roboto"/>
              <a:buNone/>
              <a:defRPr sz="967"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2pPr>
            <a:lvl3pPr marR="0" lvl="2"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3pPr>
            <a:lvl4pPr marR="0" lvl="3"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4pPr>
            <a:lvl5pPr marR="0" lvl="4"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5pPr>
            <a:lvl6pPr marR="0" lvl="5"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6pPr>
            <a:lvl7pPr marR="0" lvl="6"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7pPr>
            <a:lvl8pPr marR="0" lvl="7"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8pPr>
            <a:lvl9pPr marR="0" lvl="8"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9pPr>
          </a:lstStyle>
          <a:p>
            <a:endParaRPr/>
          </a:p>
        </p:txBody>
      </p:sp>
      <p:sp>
        <p:nvSpPr>
          <p:cNvPr id="105" name="Google Shape;105;p16"/>
          <p:cNvSpPr txBox="1">
            <a:spLocks noGrp="1"/>
          </p:cNvSpPr>
          <p:nvPr>
            <p:ph type="ftr" idx="11"/>
          </p:nvPr>
        </p:nvSpPr>
        <p:spPr>
          <a:xfrm>
            <a:off x="4038600" y="6356355"/>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Roboto"/>
              <a:buNone/>
              <a:defRPr sz="967" i="0" u="none" strike="noStrike" cap="none">
                <a:solidFill>
                  <a:srgbClr val="888888"/>
                </a:solidFill>
                <a:latin typeface="Roboto"/>
                <a:ea typeface="Roboto"/>
                <a:cs typeface="Roboto"/>
                <a:sym typeface="Roboto"/>
              </a:defRPr>
            </a:lvl1pPr>
            <a:lvl2pPr marR="0" lvl="1"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2pPr>
            <a:lvl3pPr marR="0" lvl="2"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3pPr>
            <a:lvl4pPr marR="0" lvl="3"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4pPr>
            <a:lvl5pPr marR="0" lvl="4"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5pPr>
            <a:lvl6pPr marR="0" lvl="5"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6pPr>
            <a:lvl7pPr marR="0" lvl="6"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7pPr>
            <a:lvl8pPr marR="0" lvl="7"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8pPr>
            <a:lvl9pPr marR="0" lvl="8" algn="l" rtl="0">
              <a:lnSpc>
                <a:spcPct val="100000"/>
              </a:lnSpc>
              <a:spcBef>
                <a:spcPts val="0"/>
              </a:spcBef>
              <a:spcAft>
                <a:spcPts val="0"/>
              </a:spcAft>
              <a:buClr>
                <a:srgbClr val="000000"/>
              </a:buClr>
              <a:buSzPts val="1400"/>
              <a:buFont typeface="Roboto"/>
              <a:buNone/>
              <a:defRPr sz="1450" i="0" u="none" strike="noStrike" cap="none">
                <a:solidFill>
                  <a:schemeClr val="dk1"/>
                </a:solidFill>
                <a:latin typeface="Roboto"/>
                <a:ea typeface="Roboto"/>
                <a:cs typeface="Roboto"/>
                <a:sym typeface="Roboto"/>
              </a:defRPr>
            </a:lvl9pPr>
          </a:lstStyle>
          <a:p>
            <a:endParaRPr/>
          </a:p>
        </p:txBody>
      </p:sp>
      <p:sp>
        <p:nvSpPr>
          <p:cNvPr id="106" name="Google Shape;106;p16"/>
          <p:cNvSpPr txBox="1">
            <a:spLocks noGrp="1"/>
          </p:cNvSpPr>
          <p:nvPr>
            <p:ph type="sldNum" idx="12"/>
          </p:nvPr>
        </p:nvSpPr>
        <p:spPr>
          <a:xfrm>
            <a:off x="9085775" y="16618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67"/>
              <a:buFont typeface="Arial"/>
              <a:buNone/>
              <a:defRPr sz="967" i="0" u="none" strike="noStrike" cap="none">
                <a:solidFill>
                  <a:srgbClr val="888888"/>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967"/>
              <a:buFont typeface="Arial"/>
              <a:buNone/>
              <a:defRPr sz="967" i="0" u="none" strike="noStrike" cap="none">
                <a:solidFill>
                  <a:srgbClr val="888888"/>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967"/>
              <a:buFont typeface="Arial"/>
              <a:buNone/>
              <a:defRPr sz="967" i="0" u="none" strike="noStrike" cap="none">
                <a:solidFill>
                  <a:srgbClr val="888888"/>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967"/>
              <a:buFont typeface="Arial"/>
              <a:buNone/>
              <a:defRPr sz="967" i="0" u="none" strike="noStrike" cap="none">
                <a:solidFill>
                  <a:srgbClr val="888888"/>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967"/>
              <a:buFont typeface="Arial"/>
              <a:buNone/>
              <a:defRPr sz="967" i="0" u="none" strike="noStrike" cap="none">
                <a:solidFill>
                  <a:srgbClr val="888888"/>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967"/>
              <a:buFont typeface="Arial"/>
              <a:buNone/>
              <a:defRPr sz="967" i="0" u="none" strike="noStrike" cap="none">
                <a:solidFill>
                  <a:srgbClr val="888888"/>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967"/>
              <a:buFont typeface="Arial"/>
              <a:buNone/>
              <a:defRPr sz="967" i="0" u="none" strike="noStrike" cap="none">
                <a:solidFill>
                  <a:srgbClr val="888888"/>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967"/>
              <a:buFont typeface="Arial"/>
              <a:buNone/>
              <a:defRPr sz="967" i="0" u="none" strike="noStrike" cap="none">
                <a:solidFill>
                  <a:srgbClr val="888888"/>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967"/>
              <a:buFont typeface="Arial"/>
              <a:buNone/>
              <a:defRPr sz="967"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rtl="0">
              <a:spcBef>
                <a:spcPts val="0"/>
              </a:spcBef>
              <a:spcAft>
                <a:spcPts val="0"/>
              </a:spcAft>
              <a:buClr>
                <a:schemeClr val="dk1"/>
              </a:buClr>
              <a:buSzPts val="3700"/>
              <a:buFont typeface="Roboto"/>
              <a:buNone/>
              <a:defRPr sz="3700">
                <a:solidFill>
                  <a:schemeClr val="dk1"/>
                </a:solidFill>
                <a:latin typeface="Roboto"/>
                <a:ea typeface="Roboto"/>
                <a:cs typeface="Roboto"/>
                <a:sym typeface="Roboto"/>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a:endParaRPr/>
          </a:p>
        </p:txBody>
      </p:sp>
      <p:sp>
        <p:nvSpPr>
          <p:cNvPr id="151" name="Google Shape;151;p24"/>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81000" rtl="0">
              <a:lnSpc>
                <a:spcPct val="115000"/>
              </a:lnSpc>
              <a:spcBef>
                <a:spcPts val="0"/>
              </a:spcBef>
              <a:spcAft>
                <a:spcPts val="0"/>
              </a:spcAft>
              <a:buClr>
                <a:schemeClr val="dk2"/>
              </a:buClr>
              <a:buSzPts val="2400"/>
              <a:buFont typeface="Roboto"/>
              <a:buChar char="●"/>
              <a:defRPr sz="2400">
                <a:solidFill>
                  <a:schemeClr val="dk2"/>
                </a:solidFill>
                <a:latin typeface="Roboto"/>
                <a:ea typeface="Roboto"/>
                <a:cs typeface="Roboto"/>
                <a:sym typeface="Roboto"/>
              </a:defRPr>
            </a:lvl1pPr>
            <a:lvl2pPr marL="914400" lvl="1" indent="-349250" rtl="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2pPr>
            <a:lvl3pPr marL="1371600" lvl="2" indent="-349250" rtl="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3pPr>
            <a:lvl4pPr marL="1828800" lvl="3" indent="-349250" rtl="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4pPr>
            <a:lvl5pPr marL="2286000" lvl="4" indent="-349250" rtl="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5pPr>
            <a:lvl6pPr marL="2743200" lvl="5" indent="-349250" rtl="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6pPr>
            <a:lvl7pPr marL="3200400" lvl="6" indent="-349250" rtl="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7pPr>
            <a:lvl8pPr marL="3657600" lvl="7" indent="-349250" rtl="0">
              <a:lnSpc>
                <a:spcPct val="115000"/>
              </a:lnSpc>
              <a:spcBef>
                <a:spcPts val="2100"/>
              </a:spcBef>
              <a:spcAft>
                <a:spcPts val="0"/>
              </a:spcAft>
              <a:buClr>
                <a:schemeClr val="dk2"/>
              </a:buClr>
              <a:buSzPts val="1900"/>
              <a:buFont typeface="Roboto"/>
              <a:buChar char="○"/>
              <a:defRPr sz="1900">
                <a:solidFill>
                  <a:schemeClr val="dk2"/>
                </a:solidFill>
                <a:latin typeface="Roboto"/>
                <a:ea typeface="Roboto"/>
                <a:cs typeface="Roboto"/>
                <a:sym typeface="Roboto"/>
              </a:defRPr>
            </a:lvl8pPr>
            <a:lvl9pPr marL="4114800" lvl="8" indent="-349250" rtl="0">
              <a:lnSpc>
                <a:spcPct val="115000"/>
              </a:lnSpc>
              <a:spcBef>
                <a:spcPts val="2100"/>
              </a:spcBef>
              <a:spcAft>
                <a:spcPts val="2100"/>
              </a:spcAft>
              <a:buClr>
                <a:schemeClr val="dk2"/>
              </a:buClr>
              <a:buSzPts val="1900"/>
              <a:buFont typeface="Roboto"/>
              <a:buChar char="■"/>
              <a:defRPr sz="1900">
                <a:solidFill>
                  <a:schemeClr val="dk2"/>
                </a:solidFill>
                <a:latin typeface="Roboto"/>
                <a:ea typeface="Roboto"/>
                <a:cs typeface="Roboto"/>
                <a:sym typeface="Roboto"/>
              </a:defRPr>
            </a:lvl9pPr>
          </a:lstStyle>
          <a:p>
            <a:endParaRPr/>
          </a:p>
        </p:txBody>
      </p:sp>
      <p:sp>
        <p:nvSpPr>
          <p:cNvPr id="152" name="Google Shape;152;p24"/>
          <p:cNvSpPr txBox="1">
            <a:spLocks noGrp="1"/>
          </p:cNvSpPr>
          <p:nvPr>
            <p:ph type="sldNum" idx="12"/>
          </p:nvPr>
        </p:nvSpPr>
        <p:spPr>
          <a:xfrm>
            <a:off x="11333210" y="68556"/>
            <a:ext cx="731700" cy="524700"/>
          </a:xfrm>
          <a:prstGeom prst="rect">
            <a:avLst/>
          </a:prstGeom>
          <a:noFill/>
          <a:ln>
            <a:noFill/>
          </a:ln>
        </p:spPr>
        <p:txBody>
          <a:bodyPr spcFirstLastPara="1" wrap="square" lIns="121900" tIns="121900" rIns="121900" bIns="121900" anchor="ctr" anchorCtr="0">
            <a:noAutofit/>
          </a:bodyPr>
          <a:lstStyle>
            <a:lvl1pPr lvl="0" algn="r" rtl="0">
              <a:buNone/>
              <a:defRPr sz="1300">
                <a:solidFill>
                  <a:schemeClr val="dk2"/>
                </a:solidFill>
                <a:latin typeface="Roboto"/>
                <a:ea typeface="Roboto"/>
                <a:cs typeface="Roboto"/>
                <a:sym typeface="Roboto"/>
              </a:defRPr>
            </a:lvl1pPr>
            <a:lvl2pPr lvl="1" algn="r" rtl="0">
              <a:buNone/>
              <a:defRPr sz="1300">
                <a:solidFill>
                  <a:schemeClr val="dk2"/>
                </a:solidFill>
                <a:latin typeface="Roboto"/>
                <a:ea typeface="Roboto"/>
                <a:cs typeface="Roboto"/>
                <a:sym typeface="Roboto"/>
              </a:defRPr>
            </a:lvl2pPr>
            <a:lvl3pPr lvl="2" algn="r" rtl="0">
              <a:buNone/>
              <a:defRPr sz="1300">
                <a:solidFill>
                  <a:schemeClr val="dk2"/>
                </a:solidFill>
                <a:latin typeface="Roboto"/>
                <a:ea typeface="Roboto"/>
                <a:cs typeface="Roboto"/>
                <a:sym typeface="Roboto"/>
              </a:defRPr>
            </a:lvl3pPr>
            <a:lvl4pPr lvl="3" algn="r" rtl="0">
              <a:buNone/>
              <a:defRPr sz="1300">
                <a:solidFill>
                  <a:schemeClr val="dk2"/>
                </a:solidFill>
                <a:latin typeface="Roboto"/>
                <a:ea typeface="Roboto"/>
                <a:cs typeface="Roboto"/>
                <a:sym typeface="Roboto"/>
              </a:defRPr>
            </a:lvl4pPr>
            <a:lvl5pPr lvl="4" algn="r" rtl="0">
              <a:buNone/>
              <a:defRPr sz="1300">
                <a:solidFill>
                  <a:schemeClr val="dk2"/>
                </a:solidFill>
                <a:latin typeface="Roboto"/>
                <a:ea typeface="Roboto"/>
                <a:cs typeface="Roboto"/>
                <a:sym typeface="Roboto"/>
              </a:defRPr>
            </a:lvl5pPr>
            <a:lvl6pPr lvl="5" algn="r" rtl="0">
              <a:buNone/>
              <a:defRPr sz="1300">
                <a:solidFill>
                  <a:schemeClr val="dk2"/>
                </a:solidFill>
                <a:latin typeface="Roboto"/>
                <a:ea typeface="Roboto"/>
                <a:cs typeface="Roboto"/>
                <a:sym typeface="Roboto"/>
              </a:defRPr>
            </a:lvl6pPr>
            <a:lvl7pPr lvl="6" algn="r" rtl="0">
              <a:buNone/>
              <a:defRPr sz="1300">
                <a:solidFill>
                  <a:schemeClr val="dk2"/>
                </a:solidFill>
                <a:latin typeface="Roboto"/>
                <a:ea typeface="Roboto"/>
                <a:cs typeface="Roboto"/>
                <a:sym typeface="Roboto"/>
              </a:defRPr>
            </a:lvl7pPr>
            <a:lvl8pPr lvl="7" algn="r" rtl="0">
              <a:buNone/>
              <a:defRPr sz="1300">
                <a:solidFill>
                  <a:schemeClr val="dk2"/>
                </a:solidFill>
                <a:latin typeface="Roboto"/>
                <a:ea typeface="Roboto"/>
                <a:cs typeface="Roboto"/>
                <a:sym typeface="Roboto"/>
              </a:defRPr>
            </a:lvl8pPr>
            <a:lvl9pPr lvl="8" algn="r" rtl="0">
              <a:buNone/>
              <a:defRPr sz="13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earningLab@learningforaction.com" TargetMode="Externa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hemeOverride" Target="../theme/themeOverride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hemeOverride" Target="../theme/themeOverride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hemeOverride" Target="../theme/themeOverride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hemeOverride" Target="../theme/themeOverride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hemeOverride" Target="../theme/themeOverride10.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hemeOverride" Target="../theme/themeOverride1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hemeOverride" Target="../theme/themeOverride1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hemeOverride" Target="../theme/themeOverride1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hemeOverride" Target="../theme/themeOverride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hemeOverride" Target="../theme/themeOverride15.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hemeOverride" Target="../theme/themeOverride16.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hemeOverride" Target="../theme/themeOverride17.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hemeOverride" Target="../theme/themeOverride18.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hemeOverride" Target="../theme/themeOverride19.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10.jpg"/><Relationship Id="rId2" Type="http://schemas.openxmlformats.org/officeDocument/2006/relationships/slideLayout" Target="../slideLayouts/slideLayout7.xml"/><Relationship Id="rId1" Type="http://schemas.openxmlformats.org/officeDocument/2006/relationships/themeOverride" Target="../theme/themeOverride20.xml"/><Relationship Id="rId6" Type="http://schemas.openxmlformats.org/officeDocument/2006/relationships/image" Target="../media/image9.png"/><Relationship Id="rId5" Type="http://schemas.openxmlformats.org/officeDocument/2006/relationships/image" Target="../media/image1.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hemeOverride" Target="../theme/themeOverride2.xml"/><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hemeOverride" Target="../theme/themeOverr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7" name="Google Shape;207;p36"/>
          <p:cNvSpPr/>
          <p:nvPr/>
        </p:nvSpPr>
        <p:spPr>
          <a:xfrm>
            <a:off x="0" y="6407365"/>
            <a:ext cx="9483789" cy="450901"/>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b="0" i="0" u="none" strike="noStrike" cap="none" dirty="0">
              <a:solidFill>
                <a:srgbClr val="FFFFFF"/>
              </a:solidFill>
              <a:latin typeface="Calibri"/>
              <a:ea typeface="Calibri"/>
              <a:cs typeface="Calibri"/>
              <a:sym typeface="Calibri"/>
            </a:endParaRPr>
          </a:p>
        </p:txBody>
      </p:sp>
      <p:sp>
        <p:nvSpPr>
          <p:cNvPr id="210" name="Google Shape;210;p36"/>
          <p:cNvSpPr txBox="1"/>
          <p:nvPr/>
        </p:nvSpPr>
        <p:spPr>
          <a:xfrm>
            <a:off x="5022631" y="6480592"/>
            <a:ext cx="4247700" cy="291600"/>
          </a:xfrm>
          <a:prstGeom prst="rect">
            <a:avLst/>
          </a:prstGeom>
          <a:noFill/>
          <a:ln>
            <a:noFill/>
          </a:ln>
        </p:spPr>
        <p:txBody>
          <a:bodyPr spcFirstLastPara="1" wrap="square" lIns="121900" tIns="60925" rIns="121900" bIns="60925" anchor="t" anchorCtr="0">
            <a:noAutofit/>
          </a:bodyPr>
          <a:lstStyle/>
          <a:p>
            <a:pPr marL="0" marR="0" lvl="0" indent="0" algn="r" rtl="0">
              <a:spcBef>
                <a:spcPts val="0"/>
              </a:spcBef>
              <a:spcAft>
                <a:spcPts val="0"/>
              </a:spcAft>
              <a:buNone/>
            </a:pPr>
            <a:r>
              <a:rPr lang="en-US" sz="1300" dirty="0">
                <a:solidFill>
                  <a:srgbClr val="332851"/>
                </a:solidFill>
                <a:latin typeface="Avenir Next LT Pro" panose="020B0504020202020204" pitchFamily="34" charset="0"/>
                <a:ea typeface="Roboto"/>
                <a:cs typeface="Roboto"/>
                <a:sym typeface="Roboto"/>
              </a:rPr>
              <a:t>Contact: </a:t>
            </a:r>
            <a:r>
              <a:rPr lang="en-US" sz="1300" u="sng" dirty="0">
                <a:solidFill>
                  <a:schemeClr val="hlink"/>
                </a:solidFill>
                <a:latin typeface="Avenir Next LT Pro" panose="020B0504020202020204" pitchFamily="34" charset="0"/>
                <a:ea typeface="Roboto"/>
                <a:cs typeface="Roboto"/>
                <a:sym typeface="Roboto"/>
                <a:hlinkClick r:id="rId3"/>
              </a:rPr>
              <a:t>LearningLab@learningforaction.com</a:t>
            </a:r>
            <a:endParaRPr sz="1300" dirty="0">
              <a:solidFill>
                <a:srgbClr val="332851"/>
              </a:solidFill>
              <a:latin typeface="Avenir Next LT Pro" panose="020B0504020202020204" pitchFamily="34" charset="0"/>
              <a:ea typeface="Roboto"/>
              <a:cs typeface="Roboto"/>
              <a:sym typeface="Roboto"/>
            </a:endParaRPr>
          </a:p>
        </p:txBody>
      </p:sp>
      <p:sp>
        <p:nvSpPr>
          <p:cNvPr id="200" name="Google Shape;200;p36"/>
          <p:cNvSpPr txBox="1"/>
          <p:nvPr/>
        </p:nvSpPr>
        <p:spPr>
          <a:xfrm>
            <a:off x="256146" y="523313"/>
            <a:ext cx="4485748" cy="1074348"/>
          </a:xfrm>
          <a:prstGeom prst="rect">
            <a:avLst/>
          </a:prstGeom>
          <a:noFill/>
          <a:ln>
            <a:noFill/>
          </a:ln>
          <a:effectLst/>
        </p:spPr>
        <p:txBody>
          <a:bodyPr spcFirstLastPara="1" wrap="square" lIns="121900" tIns="60925" rIns="121900" bIns="60925" anchor="ctr" anchorCtr="0">
            <a:noAutofit/>
          </a:bodyPr>
          <a:lstStyle/>
          <a:p>
            <a:pPr marL="0" marR="0" lvl="0" indent="0" rtl="0">
              <a:spcBef>
                <a:spcPts val="0"/>
              </a:spcBef>
              <a:spcAft>
                <a:spcPts val="0"/>
              </a:spcAft>
              <a:buNone/>
            </a:pPr>
            <a:r>
              <a:rPr lang="en-US" sz="5400" dirty="0">
                <a:solidFill>
                  <a:srgbClr val="19547F"/>
                </a:solidFill>
                <a:latin typeface="DM Serif display" panose="020F0502020204030204" pitchFamily="2" charset="0"/>
                <a:ea typeface="Roboto Black"/>
                <a:cs typeface="Roboto Black"/>
                <a:sym typeface="Roboto Black"/>
              </a:rPr>
              <a:t>Equity Learning Lab</a:t>
            </a:r>
            <a:endParaRPr sz="5400" dirty="0">
              <a:solidFill>
                <a:srgbClr val="19547F"/>
              </a:solidFill>
              <a:latin typeface="DM Serif display" panose="020F0502020204030204" pitchFamily="2" charset="0"/>
              <a:ea typeface="Roboto Black"/>
              <a:cs typeface="Roboto Black"/>
              <a:sym typeface="Roboto Black"/>
            </a:endParaRPr>
          </a:p>
        </p:txBody>
      </p:sp>
      <p:sp>
        <p:nvSpPr>
          <p:cNvPr id="201" name="Google Shape;201;p36"/>
          <p:cNvSpPr txBox="1"/>
          <p:nvPr/>
        </p:nvSpPr>
        <p:spPr>
          <a:xfrm>
            <a:off x="6667534" y="5215131"/>
            <a:ext cx="2574222" cy="779700"/>
          </a:xfrm>
          <a:prstGeom prst="rect">
            <a:avLst/>
          </a:prstGeom>
          <a:noFill/>
          <a:ln>
            <a:noFill/>
          </a:ln>
          <a:effectLst/>
        </p:spPr>
        <p:txBody>
          <a:bodyPr spcFirstLastPara="1" wrap="square" lIns="121900" tIns="60925" rIns="121900" bIns="60925" anchor="ctr" anchorCtr="0">
            <a:noAutofit/>
          </a:bodyPr>
          <a:lstStyle/>
          <a:p>
            <a:pPr marL="0" marR="0" lvl="0" indent="0" algn="r" rtl="0">
              <a:spcBef>
                <a:spcPts val="0"/>
              </a:spcBef>
              <a:spcAft>
                <a:spcPts val="0"/>
              </a:spcAft>
              <a:buNone/>
            </a:pPr>
            <a:r>
              <a:rPr lang="en-US" sz="2000" dirty="0">
                <a:solidFill>
                  <a:srgbClr val="19547F"/>
                </a:solidFill>
                <a:latin typeface="Avenir Next LT Pro" panose="020B0504020202020204" pitchFamily="34" charset="0"/>
                <a:ea typeface="Roboto"/>
                <a:cs typeface="Roboto"/>
                <a:sym typeface="Roboto"/>
              </a:rPr>
              <a:t>Feb 2021</a:t>
            </a:r>
            <a:endParaRPr sz="100" dirty="0">
              <a:solidFill>
                <a:srgbClr val="19547F"/>
              </a:solidFill>
              <a:latin typeface="Avenir Next LT Pro" panose="020B0504020202020204" pitchFamily="34" charset="0"/>
              <a:ea typeface="Roboto"/>
              <a:cs typeface="Roboto"/>
              <a:sym typeface="Roboto"/>
            </a:endParaRPr>
          </a:p>
        </p:txBody>
      </p:sp>
      <p:sp>
        <p:nvSpPr>
          <p:cNvPr id="203" name="Google Shape;203;p36"/>
          <p:cNvSpPr txBox="1"/>
          <p:nvPr/>
        </p:nvSpPr>
        <p:spPr>
          <a:xfrm>
            <a:off x="3883843" y="4135059"/>
            <a:ext cx="5324240" cy="832800"/>
          </a:xfrm>
          <a:prstGeom prst="rect">
            <a:avLst/>
          </a:prstGeom>
          <a:noFill/>
          <a:ln>
            <a:noFill/>
          </a:ln>
          <a:effectLst/>
        </p:spPr>
        <p:txBody>
          <a:bodyPr spcFirstLastPara="1" wrap="square" lIns="121900" tIns="60925" rIns="121900" bIns="60925" anchor="ctr" anchorCtr="0">
            <a:noAutofit/>
          </a:bodyPr>
          <a:lstStyle/>
          <a:p>
            <a:pPr marL="0" marR="0" lvl="0" indent="0" algn="r" rtl="0">
              <a:spcBef>
                <a:spcPts val="0"/>
              </a:spcBef>
              <a:spcAft>
                <a:spcPts val="0"/>
              </a:spcAft>
              <a:buNone/>
            </a:pPr>
            <a:r>
              <a:rPr lang="en-US" sz="4000" dirty="0">
                <a:solidFill>
                  <a:srgbClr val="19547F"/>
                </a:solidFill>
                <a:latin typeface="Avenir Next LT Pro Demi" panose="020B0704020202020204" pitchFamily="34" charset="0"/>
                <a:ea typeface="Roboto"/>
                <a:cs typeface="Roboto"/>
                <a:sym typeface="Roboto"/>
              </a:rPr>
              <a:t>Organizational Equity Reflection Tool</a:t>
            </a:r>
            <a:endParaRPr sz="1800" dirty="0">
              <a:solidFill>
                <a:srgbClr val="19547F"/>
              </a:solidFill>
              <a:latin typeface="Avenir Next LT Pro Demi" panose="020B0704020202020204" pitchFamily="34" charset="0"/>
              <a:ea typeface="Roboto"/>
              <a:cs typeface="Roboto"/>
              <a:sym typeface="Roboto"/>
            </a:endParaRPr>
          </a:p>
        </p:txBody>
      </p:sp>
      <p:sp>
        <p:nvSpPr>
          <p:cNvPr id="198" name="Google Shape;198;p36"/>
          <p:cNvSpPr/>
          <p:nvPr/>
        </p:nvSpPr>
        <p:spPr>
          <a:xfrm>
            <a:off x="9483791" y="0"/>
            <a:ext cx="2707941" cy="6858000"/>
          </a:xfrm>
          <a:prstGeom prst="rect">
            <a:avLst/>
          </a:prstGeom>
          <a:solidFill>
            <a:srgbClr val="1A232D"/>
          </a:solid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b="0" i="0" u="none" strike="noStrike" cap="none">
              <a:solidFill>
                <a:srgbClr val="FFFFFF"/>
              </a:solidFill>
              <a:latin typeface="Calibri"/>
              <a:ea typeface="Calibri"/>
              <a:cs typeface="Calibri"/>
              <a:sym typeface="Calibri"/>
            </a:endParaRPr>
          </a:p>
        </p:txBody>
      </p:sp>
      <p:pic>
        <p:nvPicPr>
          <p:cNvPr id="204" name="Google Shape;204;p36"/>
          <p:cNvPicPr preferRelativeResize="0"/>
          <p:nvPr/>
        </p:nvPicPr>
        <p:blipFill>
          <a:blip r:embed="rId4">
            <a:alphaModFix/>
          </a:blip>
          <a:stretch>
            <a:fillRect/>
          </a:stretch>
        </p:blipFill>
        <p:spPr>
          <a:xfrm>
            <a:off x="9772040" y="2445565"/>
            <a:ext cx="938245" cy="938245"/>
          </a:xfrm>
          <a:prstGeom prst="rect">
            <a:avLst/>
          </a:prstGeom>
          <a:noFill/>
          <a:ln>
            <a:noFill/>
          </a:ln>
        </p:spPr>
      </p:pic>
      <p:pic>
        <p:nvPicPr>
          <p:cNvPr id="205" name="Google Shape;205;p36"/>
          <p:cNvPicPr preferRelativeResize="0"/>
          <p:nvPr/>
        </p:nvPicPr>
        <p:blipFill rotWithShape="1">
          <a:blip r:embed="rId5">
            <a:alphaModFix/>
          </a:blip>
          <a:srcRect l="36593" t="31176" r="37201" b="32033"/>
          <a:stretch/>
        </p:blipFill>
        <p:spPr>
          <a:xfrm>
            <a:off x="10882587" y="2445581"/>
            <a:ext cx="938232" cy="938231"/>
          </a:xfrm>
          <a:prstGeom prst="rect">
            <a:avLst/>
          </a:prstGeom>
          <a:noFill/>
          <a:ln>
            <a:noFill/>
          </a:ln>
        </p:spPr>
      </p:pic>
      <p:sp>
        <p:nvSpPr>
          <p:cNvPr id="206" name="Google Shape;206;p36"/>
          <p:cNvSpPr txBox="1"/>
          <p:nvPr/>
        </p:nvSpPr>
        <p:spPr>
          <a:xfrm>
            <a:off x="9516424" y="1687417"/>
            <a:ext cx="2642675" cy="450900"/>
          </a:xfrm>
          <a:prstGeom prst="rect">
            <a:avLst/>
          </a:prstGeom>
          <a:no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r>
              <a:rPr lang="en-US" dirty="0">
                <a:solidFill>
                  <a:schemeClr val="bg1"/>
                </a:solidFill>
                <a:latin typeface="Avenir Next LT Pro Demi" panose="020B0704020202020204" pitchFamily="34" charset="0"/>
                <a:ea typeface="Roboto Light"/>
                <a:cs typeface="Roboto Light"/>
                <a:sym typeface="Roboto Light"/>
              </a:rPr>
              <a:t>Developed by </a:t>
            </a:r>
          </a:p>
          <a:p>
            <a:pPr marL="0" marR="0" lvl="0" indent="0" algn="ctr" rtl="0">
              <a:spcBef>
                <a:spcPts val="0"/>
              </a:spcBef>
              <a:spcAft>
                <a:spcPts val="0"/>
              </a:spcAft>
              <a:buNone/>
            </a:pPr>
            <a:r>
              <a:rPr lang="en-US" dirty="0">
                <a:solidFill>
                  <a:schemeClr val="bg1"/>
                </a:solidFill>
                <a:latin typeface="Avenir Next LT Pro Demi" panose="020B0704020202020204" pitchFamily="34" charset="0"/>
                <a:ea typeface="Roboto Light"/>
                <a:cs typeface="Roboto Light"/>
                <a:sym typeface="Roboto Light"/>
              </a:rPr>
              <a:t>Learning for Action and Public Equity Group </a:t>
            </a:r>
            <a:endParaRPr dirty="0">
              <a:solidFill>
                <a:schemeClr val="bg1"/>
              </a:solidFill>
              <a:latin typeface="Avenir Next LT Pro Demi" panose="020B0704020202020204" pitchFamily="34" charset="0"/>
              <a:ea typeface="Roboto Light"/>
              <a:cs typeface="Roboto Light"/>
              <a:sym typeface="Roboto Light"/>
            </a:endParaRPr>
          </a:p>
        </p:txBody>
      </p:sp>
      <p:sp>
        <p:nvSpPr>
          <p:cNvPr id="208" name="Google Shape;208;p36"/>
          <p:cNvSpPr txBox="1"/>
          <p:nvPr/>
        </p:nvSpPr>
        <p:spPr>
          <a:xfrm>
            <a:off x="9410511" y="3562349"/>
            <a:ext cx="2854500" cy="450900"/>
          </a:xfrm>
          <a:prstGeom prst="rect">
            <a:avLst/>
          </a:prstGeom>
          <a:noFill/>
          <a:ln>
            <a:noFill/>
          </a:ln>
        </p:spPr>
        <p:txBody>
          <a:bodyPr spcFirstLastPara="1" wrap="square" lIns="121900" tIns="60925" rIns="121900" bIns="60925" anchor="ctr" anchorCtr="0">
            <a:noAutofit/>
          </a:bodyPr>
          <a:lstStyle/>
          <a:p>
            <a:pPr marL="0" marR="0" lvl="0" indent="0" algn="ctr" rtl="0">
              <a:spcBef>
                <a:spcPts val="0"/>
              </a:spcBef>
              <a:spcAft>
                <a:spcPts val="0"/>
              </a:spcAft>
              <a:buNone/>
            </a:pPr>
            <a:r>
              <a:rPr lang="en-US" dirty="0">
                <a:solidFill>
                  <a:schemeClr val="bg1"/>
                </a:solidFill>
                <a:latin typeface="Avenir Next LT Pro Demi" panose="020B0704020202020204" pitchFamily="34" charset="0"/>
                <a:ea typeface="Roboto Light"/>
                <a:cs typeface="Roboto Light"/>
                <a:sym typeface="Roboto Light"/>
              </a:rPr>
              <a:t>With funding from Robert Wood Johnson Foundation</a:t>
            </a:r>
            <a:endParaRPr dirty="0">
              <a:solidFill>
                <a:schemeClr val="bg1"/>
              </a:solidFill>
              <a:latin typeface="Avenir Next LT Pro Demi" panose="020B0704020202020204" pitchFamily="34" charset="0"/>
              <a:ea typeface="Roboto Light"/>
              <a:cs typeface="Roboto Light"/>
              <a:sym typeface="Roboto Light"/>
            </a:endParaRPr>
          </a:p>
        </p:txBody>
      </p:sp>
      <p:sp>
        <p:nvSpPr>
          <p:cNvPr id="211" name="Google Shape;211;p36"/>
          <p:cNvSpPr txBox="1"/>
          <p:nvPr/>
        </p:nvSpPr>
        <p:spPr>
          <a:xfrm>
            <a:off x="9648275" y="203381"/>
            <a:ext cx="2378972" cy="101563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900" dirty="0">
                <a:solidFill>
                  <a:schemeClr val="bg1"/>
                </a:solidFill>
                <a:latin typeface="Avenir Next LT Pro" panose="020B0504020202020204" pitchFamily="34" charset="0"/>
              </a:rPr>
              <a:t>This document is licensed under a Creative Commons Attribution-No Derivatives 4.0 International License. We grant permission for the distribution and reproduction of copies of this material in its entirety with original attribution.</a:t>
            </a:r>
            <a:endParaRPr sz="900" dirty="0">
              <a:solidFill>
                <a:schemeClr val="bg1"/>
              </a:solidFill>
              <a:latin typeface="Avenir Next LT Pro" panose="020B0504020202020204" pitchFamily="34" charset="0"/>
            </a:endParaRPr>
          </a:p>
        </p:txBody>
      </p:sp>
      <p:pic>
        <p:nvPicPr>
          <p:cNvPr id="2" name="Picture 1" descr="A colorful curved object on a black background&#10;&#10;Description automatically generated">
            <a:extLst>
              <a:ext uri="{FF2B5EF4-FFF2-40B4-BE49-F238E27FC236}">
                <a16:creationId xmlns:a16="http://schemas.microsoft.com/office/drawing/2014/main" id="{FC68FDF8-EF52-2D3B-3824-81AAFAE45ED5}"/>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rot="5400000" flipV="1">
            <a:off x="5519033" y="-565768"/>
            <a:ext cx="3415305" cy="4546846"/>
          </a:xfrm>
          <a:prstGeom prst="rect">
            <a:avLst/>
          </a:prstGeom>
        </p:spPr>
      </p:pic>
      <p:pic>
        <p:nvPicPr>
          <p:cNvPr id="3" name="Picture 2">
            <a:extLst>
              <a:ext uri="{FF2B5EF4-FFF2-40B4-BE49-F238E27FC236}">
                <a16:creationId xmlns:a16="http://schemas.microsoft.com/office/drawing/2014/main" id="{FE64509B-C91A-EA8B-30C1-51C33EFA34B8}"/>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flipH="1" flipV="1">
            <a:off x="0" y="3083222"/>
            <a:ext cx="4767806" cy="334109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0"/>
        <p:cNvGrpSpPr/>
        <p:nvPr/>
      </p:nvGrpSpPr>
      <p:grpSpPr>
        <a:xfrm>
          <a:off x="0" y="0"/>
          <a:ext cx="0" cy="0"/>
          <a:chOff x="0" y="0"/>
          <a:chExt cx="0" cy="0"/>
        </a:xfrm>
      </p:grpSpPr>
      <p:graphicFrame>
        <p:nvGraphicFramePr>
          <p:cNvPr id="524" name="Google Shape;524;p45"/>
          <p:cNvGraphicFramePr/>
          <p:nvPr>
            <p:extLst>
              <p:ext uri="{D42A27DB-BD31-4B8C-83A1-F6EECF244321}">
                <p14:modId xmlns:p14="http://schemas.microsoft.com/office/powerpoint/2010/main" val="1182947162"/>
              </p:ext>
            </p:extLst>
          </p:nvPr>
        </p:nvGraphicFramePr>
        <p:xfrm>
          <a:off x="2560600" y="784709"/>
          <a:ext cx="9306100" cy="5570370"/>
        </p:xfrm>
        <a:graphic>
          <a:graphicData uri="http://schemas.openxmlformats.org/drawingml/2006/table">
            <a:tbl>
              <a:tblPr>
                <a:noFill/>
                <a:tableStyleId>{21AA5BD7-730E-42D8-9243-BABD1F03BF4F}</a:tableStyleId>
              </a:tblPr>
              <a:tblGrid>
                <a:gridCol w="2326525">
                  <a:extLst>
                    <a:ext uri="{9D8B030D-6E8A-4147-A177-3AD203B41FA5}">
                      <a16:colId xmlns:a16="http://schemas.microsoft.com/office/drawing/2014/main" val="20000"/>
                    </a:ext>
                  </a:extLst>
                </a:gridCol>
                <a:gridCol w="2326525">
                  <a:extLst>
                    <a:ext uri="{9D8B030D-6E8A-4147-A177-3AD203B41FA5}">
                      <a16:colId xmlns:a16="http://schemas.microsoft.com/office/drawing/2014/main" val="20001"/>
                    </a:ext>
                  </a:extLst>
                </a:gridCol>
                <a:gridCol w="2326525">
                  <a:extLst>
                    <a:ext uri="{9D8B030D-6E8A-4147-A177-3AD203B41FA5}">
                      <a16:colId xmlns:a16="http://schemas.microsoft.com/office/drawing/2014/main" val="20002"/>
                    </a:ext>
                  </a:extLst>
                </a:gridCol>
                <a:gridCol w="2326525">
                  <a:extLst>
                    <a:ext uri="{9D8B030D-6E8A-4147-A177-3AD203B41FA5}">
                      <a16:colId xmlns:a16="http://schemas.microsoft.com/office/drawing/2014/main" val="20003"/>
                    </a:ext>
                  </a:extLst>
                </a:gridCol>
              </a:tblGrid>
              <a:tr h="477600">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“Curiosity”</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“Commitment”</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“Practice”</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“Embedded”</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0"/>
                  </a:ext>
                </a:extLst>
              </a:tr>
              <a:tr h="518350">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1"/>
                  </a:ext>
                </a:extLst>
              </a:tr>
              <a:tr h="3926850">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Openness to looking at how organizational structure and decision-making roles and processes reflect principles of equity, diversity, and inclusion</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Individual leaders and Board members seek greater equity commitment for the organization</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Questioning of Board and leadership diversity/ representation</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understanding how power and authority are currently embedded in roles, structures, and processes and the degree to which these align with the organization’s values of equity, diversity and inclusion</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increasing transparency in decision-making</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investing in building a pipeline of BIPOC or POC Board and leadership</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lvl="0" indent="-184150" algn="l" rtl="0">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Increasing changes  in how power and authority are embedded and distributed in structures, processes, and practices to advance equity, diversity, and inclusion, e.g. </a:t>
                      </a:r>
                      <a:endParaRPr sz="1100" dirty="0">
                        <a:solidFill>
                          <a:schemeClr val="dk1"/>
                        </a:solidFill>
                        <a:latin typeface="Avenir Next LT Pro" panose="020B0504020202020204" pitchFamily="34" charset="0"/>
                        <a:ea typeface="Roboto"/>
                        <a:cs typeface="Roboto"/>
                        <a:sym typeface="Roboto"/>
                      </a:endParaRPr>
                    </a:p>
                    <a:p>
                      <a:pPr marL="457200" lvl="1" indent="-177800" algn="l" rtl="0">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Equitable decision-making practices are a core priority</a:t>
                      </a:r>
                      <a:endParaRPr sz="1000" dirty="0">
                        <a:solidFill>
                          <a:schemeClr val="dk1"/>
                        </a:solidFill>
                        <a:latin typeface="Avenir Next LT Pro" panose="020B0504020202020204" pitchFamily="34" charset="0"/>
                        <a:ea typeface="Roboto"/>
                        <a:cs typeface="Roboto"/>
                        <a:sym typeface="Roboto"/>
                      </a:endParaRPr>
                    </a:p>
                    <a:p>
                      <a:pPr marL="457200" lvl="1" indent="-177800" algn="l" rtl="0">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Inclusive decision-making models are being tested</a:t>
                      </a:r>
                      <a:endParaRPr sz="1000" dirty="0">
                        <a:solidFill>
                          <a:schemeClr val="dk1"/>
                        </a:solidFill>
                        <a:latin typeface="Avenir Next LT Pro" panose="020B0504020202020204" pitchFamily="34" charset="0"/>
                        <a:ea typeface="Roboto"/>
                        <a:cs typeface="Roboto"/>
                        <a:sym typeface="Roboto"/>
                      </a:endParaRPr>
                    </a:p>
                    <a:p>
                      <a:pPr marL="457200" lvl="1" indent="-177800" algn="l" rtl="0">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Governance and leadership structures are reviewed</a:t>
                      </a:r>
                      <a:endParaRPr sz="1000" dirty="0">
                        <a:solidFill>
                          <a:schemeClr val="dk1"/>
                        </a:solidFill>
                        <a:latin typeface="Avenir Next LT Pro" panose="020B0504020202020204" pitchFamily="34" charset="0"/>
                        <a:ea typeface="Roboto"/>
                        <a:cs typeface="Roboto"/>
                        <a:sym typeface="Roboto"/>
                      </a:endParaRPr>
                    </a:p>
                    <a:p>
                      <a:pPr marL="457200" lvl="1" indent="-177800" algn="l" rtl="0">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Changes in how power and authority are distributed create new opportunities for diverse voices to hold power and/or authority</a:t>
                      </a:r>
                      <a:endParaRPr sz="10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Decision-making models are increasingly transparent and understood across the organization</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Some shifts in practice lead to more active and aggressive recruiting, selection, onboarding and ongoing support of BIPOC or POC and "unconventional" Board and leadership</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Leaders &amp; Board partner to drive equity focus, mandate</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Clear expectations, supports, measurement and accountability for leadership to hold equity as a core priority</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Clear organizational structures and processes that distribute power and enable diverse voices to hold power and/or authority consistently</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Decision-making models for most decisions are transparently and consistently known across the organization.</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Major decisions reflect the voice, contributions, priorities of staff, Board &amp; community</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Radically diverse (reflecting communities served), culturally competent Board and leadership</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2"/>
                  </a:ext>
                </a:extLst>
              </a:tr>
            </a:tbl>
          </a:graphicData>
        </a:graphic>
      </p:graphicFrame>
      <p:sp>
        <p:nvSpPr>
          <p:cNvPr id="525" name="Google Shape;525;p45"/>
          <p:cNvSpPr/>
          <p:nvPr/>
        </p:nvSpPr>
        <p:spPr>
          <a:xfrm>
            <a:off x="2560650" y="1202607"/>
            <a:ext cx="9306000" cy="523200"/>
          </a:xfrm>
          <a:prstGeom prst="leftRightArrow">
            <a:avLst>
              <a:gd name="adj1" fmla="val 58907"/>
              <a:gd name="adj2" fmla="val 88857"/>
            </a:avLst>
          </a:prstGeom>
          <a:solidFill>
            <a:srgbClr val="35AC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526" name="Google Shape;526;p45"/>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527" name="Google Shape;527;p45"/>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chemeClr val="bg1"/>
                </a:solidFill>
                <a:latin typeface="DM Serif display" pitchFamily="2" charset="0"/>
                <a:ea typeface="Roboto Medium"/>
                <a:cs typeface="Roboto Medium"/>
                <a:sym typeface="Roboto Medium"/>
              </a:rPr>
              <a:t>3) </a:t>
            </a:r>
            <a:r>
              <a:rPr lang="en-US" sz="2933" spc="100" dirty="0">
                <a:solidFill>
                  <a:srgbClr val="FFA700"/>
                </a:solidFill>
                <a:latin typeface="DM Serif display" pitchFamily="2" charset="0"/>
                <a:ea typeface="Roboto Medium"/>
                <a:cs typeface="Roboto Medium"/>
                <a:sym typeface="Roboto Medium"/>
              </a:rPr>
              <a:t>Leadership &amp; Decision Making</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529" name="Google Shape;529;p45"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r>
              <a:rPr lang="en-US" sz="1000" i="0" u="none" strike="noStrike" cap="none">
                <a:solidFill>
                  <a:schemeClr val="dk1"/>
                </a:solidFill>
                <a:latin typeface="Roboto"/>
                <a:ea typeface="Roboto"/>
                <a:cs typeface="Roboto"/>
                <a:sym typeface="Roboto"/>
              </a:rPr>
              <a:t> </a:t>
            </a:r>
            <a:endParaRPr sz="1000" i="0" u="none" strike="noStrike" cap="none">
              <a:solidFill>
                <a:schemeClr val="dk1"/>
              </a:solidFill>
              <a:latin typeface="Roboto"/>
              <a:ea typeface="Roboto"/>
              <a:cs typeface="Roboto"/>
              <a:sym typeface="Roboto"/>
            </a:endParaRPr>
          </a:p>
        </p:txBody>
      </p:sp>
      <p:sp>
        <p:nvSpPr>
          <p:cNvPr id="530" name="Google Shape;530;p45"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31" name="Google Shape;531;p45"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32" name="Google Shape;532;p45"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33" name="Google Shape;533;p45"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34" name="Google Shape;534;p45"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35" name="Google Shape;535;p45"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36" name="Google Shape;536;p45"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37" name="Google Shape;537;p45"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38" name="Google Shape;538;p45"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39" name="Google Shape;539;p45"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40" name="Google Shape;540;p45"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41" name="Google Shape;541;p45"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42" name="Google Shape;542;p45"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43" name="Google Shape;543;p45" descr="Post-it" title="Post-it"/>
          <p:cNvSpPr/>
          <p:nvPr/>
        </p:nvSpPr>
        <p:spPr>
          <a:xfrm>
            <a:off x="383503" y="463495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44" name="Google Shape;544;p45" descr="Post-it" title="Post-it"/>
          <p:cNvSpPr/>
          <p:nvPr/>
        </p:nvSpPr>
        <p:spPr>
          <a:xfrm>
            <a:off x="508703" y="4707589"/>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45" name="Google Shape;545;p45" descr="Post-it" title="Post-it"/>
          <p:cNvSpPr/>
          <p:nvPr/>
        </p:nvSpPr>
        <p:spPr>
          <a:xfrm>
            <a:off x="68015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46" name="Google Shape;546;p45"/>
          <p:cNvSpPr/>
          <p:nvPr/>
        </p:nvSpPr>
        <p:spPr>
          <a:xfrm>
            <a:off x="215799" y="2308900"/>
            <a:ext cx="2185655" cy="2185500"/>
          </a:xfrm>
          <a:prstGeom prst="rect">
            <a:avLst/>
          </a:prstGeom>
          <a:solidFill>
            <a:srgbClr val="FF7D7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100" b="1" dirty="0">
                <a:solidFill>
                  <a:schemeClr val="lt1"/>
                </a:solidFill>
                <a:latin typeface="Avenir Next LT Pro" panose="020B0504020202020204" pitchFamily="34" charset="0"/>
                <a:ea typeface="Roboto"/>
                <a:cs typeface="Roboto"/>
                <a:sym typeface="Roboto"/>
              </a:rPr>
              <a:t>Reflection considerations:</a:t>
            </a:r>
            <a:endParaRPr sz="1100" b="1"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Decision making (who has power, how is this codified in role, structure and process)</a:t>
            </a:r>
            <a:endParaRPr sz="1000"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Increasing transparency, connection, and accountability for equity as related to decision-making/power</a:t>
            </a:r>
            <a:endParaRPr sz="1000"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Leadership commitment, individual vs. collective</a:t>
            </a:r>
            <a:endParaRPr sz="1000"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Representation of diverse voices among Board and leadership</a:t>
            </a:r>
            <a:endParaRPr sz="1000" dirty="0">
              <a:solidFill>
                <a:srgbClr val="FFFFFF"/>
              </a:solidFill>
              <a:latin typeface="Avenir Next LT Pro" panose="020B0504020202020204" pitchFamily="34" charset="0"/>
              <a:ea typeface="Roboto"/>
              <a:cs typeface="Roboto"/>
              <a:sym typeface="Roboto"/>
            </a:endParaRPr>
          </a:p>
        </p:txBody>
      </p:sp>
      <p:cxnSp>
        <p:nvCxnSpPr>
          <p:cNvPr id="12" name="Google Shape;219;p37">
            <a:extLst>
              <a:ext uri="{FF2B5EF4-FFF2-40B4-BE49-F238E27FC236}">
                <a16:creationId xmlns:a16="http://schemas.microsoft.com/office/drawing/2014/main" id="{DB57C813-4CCA-2E55-74C7-2E5253069048}"/>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sp>
        <p:nvSpPr>
          <p:cNvPr id="2" name="Google Shape;346;p42">
            <a:extLst>
              <a:ext uri="{FF2B5EF4-FFF2-40B4-BE49-F238E27FC236}">
                <a16:creationId xmlns:a16="http://schemas.microsoft.com/office/drawing/2014/main" id="{C858BD32-C97E-0A0E-20D3-E2E6BCF69D4B}"/>
              </a:ext>
            </a:extLst>
          </p:cNvPr>
          <p:cNvSpPr txBox="1"/>
          <p:nvPr/>
        </p:nvSpPr>
        <p:spPr>
          <a:xfrm>
            <a:off x="199100" y="5865547"/>
            <a:ext cx="1496400" cy="271500"/>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000"/>
              <a:buFont typeface="Libre Franklin"/>
              <a:buNone/>
            </a:pPr>
            <a:r>
              <a:rPr lang="en-US" sz="10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sticky note </a:t>
            </a:r>
            <a:r>
              <a:rPr lang="en-US"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stack</a:t>
            </a:r>
            <a:endParaRPr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0" marR="0" lvl="0" indent="0" algn="ctr" rtl="0">
              <a:spcBef>
                <a:spcPts val="0"/>
              </a:spcBef>
              <a:spcAft>
                <a:spcPts val="0"/>
              </a:spcAft>
              <a:buClr>
                <a:schemeClr val="dk1"/>
              </a:buClr>
              <a:buSzPts val="1000"/>
              <a:buFont typeface="Libre Franklin"/>
              <a:buNone/>
            </a:pPr>
            <a:r>
              <a:rPr lang="en-US"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add comments, questions, or rationale]</a:t>
            </a:r>
            <a:endParaRPr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3" name="Google Shape;345;p42">
            <a:extLst>
              <a:ext uri="{FF2B5EF4-FFF2-40B4-BE49-F238E27FC236}">
                <a16:creationId xmlns:a16="http://schemas.microsoft.com/office/drawing/2014/main" id="{FCC14CBB-96C2-D041-D336-39F0BECDE8A3}"/>
              </a:ext>
            </a:extLst>
          </p:cNvPr>
          <p:cNvSpPr txBox="1"/>
          <p:nvPr/>
        </p:nvSpPr>
        <p:spPr>
          <a:xfrm>
            <a:off x="152905" y="1004702"/>
            <a:ext cx="92940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rPr>
              <a:t>Where We Are</a:t>
            </a:r>
            <a:endParaRPr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4" name="Google Shape;378;p42">
            <a:extLst>
              <a:ext uri="{FF2B5EF4-FFF2-40B4-BE49-F238E27FC236}">
                <a16:creationId xmlns:a16="http://schemas.microsoft.com/office/drawing/2014/main" id="{53590693-C9F3-7C75-BD4F-F35D0CDBD256}"/>
              </a:ext>
            </a:extLst>
          </p:cNvPr>
          <p:cNvSpPr txBox="1"/>
          <p:nvPr/>
        </p:nvSpPr>
        <p:spPr>
          <a:xfrm>
            <a:off x="119800" y="1440057"/>
            <a:ext cx="100269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rPr>
              <a:t>Where We Want to Be</a:t>
            </a:r>
            <a:endParaRPr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5" name="Google Shape;341;p42">
            <a:extLst>
              <a:ext uri="{FF2B5EF4-FFF2-40B4-BE49-F238E27FC236}">
                <a16:creationId xmlns:a16="http://schemas.microsoft.com/office/drawing/2014/main" id="{9CC49A83-FC57-7853-E049-A01222914CFE}"/>
              </a:ext>
            </a:extLst>
          </p:cNvPr>
          <p:cNvSpPr/>
          <p:nvPr/>
        </p:nvSpPr>
        <p:spPr>
          <a:xfrm>
            <a:off x="110819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26" name="Google Shape;367;p42">
            <a:extLst>
              <a:ext uri="{FF2B5EF4-FFF2-40B4-BE49-F238E27FC236}">
                <a16:creationId xmlns:a16="http://schemas.microsoft.com/office/drawing/2014/main" id="{2B623ADA-736A-5182-1562-89B02788946B}"/>
              </a:ext>
            </a:extLst>
          </p:cNvPr>
          <p:cNvSpPr/>
          <p:nvPr/>
        </p:nvSpPr>
        <p:spPr>
          <a:xfrm>
            <a:off x="1065099" y="1480139"/>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7" name="Google Shape;367;p42">
            <a:extLst>
              <a:ext uri="{FF2B5EF4-FFF2-40B4-BE49-F238E27FC236}">
                <a16:creationId xmlns:a16="http://schemas.microsoft.com/office/drawing/2014/main" id="{CBB19902-4C3C-4638-F592-42E7C228CC13}"/>
              </a:ext>
            </a:extLst>
          </p:cNvPr>
          <p:cNvSpPr/>
          <p:nvPr/>
        </p:nvSpPr>
        <p:spPr>
          <a:xfrm>
            <a:off x="1225177"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8" name="Google Shape;367;p42">
            <a:extLst>
              <a:ext uri="{FF2B5EF4-FFF2-40B4-BE49-F238E27FC236}">
                <a16:creationId xmlns:a16="http://schemas.microsoft.com/office/drawing/2014/main" id="{933DF875-B900-EDDC-80B3-614BC06A4D89}"/>
              </a:ext>
            </a:extLst>
          </p:cNvPr>
          <p:cNvSpPr/>
          <p:nvPr/>
        </p:nvSpPr>
        <p:spPr>
          <a:xfrm>
            <a:off x="1428656"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9" name="Google Shape;367;p42">
            <a:extLst>
              <a:ext uri="{FF2B5EF4-FFF2-40B4-BE49-F238E27FC236}">
                <a16:creationId xmlns:a16="http://schemas.microsoft.com/office/drawing/2014/main" id="{6F838FBF-5818-693F-E285-FBBB55E34647}"/>
              </a:ext>
            </a:extLst>
          </p:cNvPr>
          <p:cNvSpPr/>
          <p:nvPr/>
        </p:nvSpPr>
        <p:spPr>
          <a:xfrm>
            <a:off x="1632135"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0" name="Google Shape;367;p42">
            <a:extLst>
              <a:ext uri="{FF2B5EF4-FFF2-40B4-BE49-F238E27FC236}">
                <a16:creationId xmlns:a16="http://schemas.microsoft.com/office/drawing/2014/main" id="{59BD46F3-1791-26E4-1D13-DE1002D866ED}"/>
              </a:ext>
            </a:extLst>
          </p:cNvPr>
          <p:cNvSpPr/>
          <p:nvPr/>
        </p:nvSpPr>
        <p:spPr>
          <a:xfrm>
            <a:off x="1835613"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1" name="Google Shape;341;p42">
            <a:extLst>
              <a:ext uri="{FF2B5EF4-FFF2-40B4-BE49-F238E27FC236}">
                <a16:creationId xmlns:a16="http://schemas.microsoft.com/office/drawing/2014/main" id="{EA2CF33D-8990-E857-99B8-1BBA53426935}"/>
              </a:ext>
            </a:extLst>
          </p:cNvPr>
          <p:cNvSpPr/>
          <p:nvPr/>
        </p:nvSpPr>
        <p:spPr>
          <a:xfrm>
            <a:off x="1256535"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2" name="Google Shape;341;p42">
            <a:extLst>
              <a:ext uri="{FF2B5EF4-FFF2-40B4-BE49-F238E27FC236}">
                <a16:creationId xmlns:a16="http://schemas.microsoft.com/office/drawing/2014/main" id="{761E2F0B-43C5-B0CA-FD46-0199CBD8CA38}"/>
              </a:ext>
            </a:extLst>
          </p:cNvPr>
          <p:cNvSpPr/>
          <p:nvPr/>
        </p:nvSpPr>
        <p:spPr>
          <a:xfrm>
            <a:off x="1404871"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3" name="Google Shape;341;p42">
            <a:extLst>
              <a:ext uri="{FF2B5EF4-FFF2-40B4-BE49-F238E27FC236}">
                <a16:creationId xmlns:a16="http://schemas.microsoft.com/office/drawing/2014/main" id="{458DFE4A-BB99-8CA6-DEF6-73BDA9D68BF9}"/>
              </a:ext>
            </a:extLst>
          </p:cNvPr>
          <p:cNvSpPr/>
          <p:nvPr/>
        </p:nvSpPr>
        <p:spPr>
          <a:xfrm>
            <a:off x="1553207"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4" name="Google Shape;341;p42">
            <a:extLst>
              <a:ext uri="{FF2B5EF4-FFF2-40B4-BE49-F238E27FC236}">
                <a16:creationId xmlns:a16="http://schemas.microsoft.com/office/drawing/2014/main" id="{5F5290ED-8F41-78EB-BAF8-CBF1A809EDE7}"/>
              </a:ext>
            </a:extLst>
          </p:cNvPr>
          <p:cNvSpPr/>
          <p:nvPr/>
        </p:nvSpPr>
        <p:spPr>
          <a:xfrm>
            <a:off x="1701543"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5" name="Google Shape;341;p42">
            <a:extLst>
              <a:ext uri="{FF2B5EF4-FFF2-40B4-BE49-F238E27FC236}">
                <a16:creationId xmlns:a16="http://schemas.microsoft.com/office/drawing/2014/main" id="{0C2FD876-ED44-35A8-E8E2-7B4746E8E865}"/>
              </a:ext>
            </a:extLst>
          </p:cNvPr>
          <p:cNvSpPr/>
          <p:nvPr/>
        </p:nvSpPr>
        <p:spPr>
          <a:xfrm>
            <a:off x="184987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6" name="Google Shape;341;p42">
            <a:extLst>
              <a:ext uri="{FF2B5EF4-FFF2-40B4-BE49-F238E27FC236}">
                <a16:creationId xmlns:a16="http://schemas.microsoft.com/office/drawing/2014/main" id="{58C82623-08DA-1690-2D4B-0C6D0665FA74}"/>
              </a:ext>
            </a:extLst>
          </p:cNvPr>
          <p:cNvSpPr/>
          <p:nvPr/>
        </p:nvSpPr>
        <p:spPr>
          <a:xfrm>
            <a:off x="1998212"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grpSp>
        <p:nvGrpSpPr>
          <p:cNvPr id="15" name="Group 14">
            <a:extLst>
              <a:ext uri="{FF2B5EF4-FFF2-40B4-BE49-F238E27FC236}">
                <a16:creationId xmlns:a16="http://schemas.microsoft.com/office/drawing/2014/main" id="{152C342D-9E01-AB8E-3F37-2C40076A50DC}"/>
              </a:ext>
            </a:extLst>
          </p:cNvPr>
          <p:cNvGrpSpPr/>
          <p:nvPr/>
        </p:nvGrpSpPr>
        <p:grpSpPr>
          <a:xfrm>
            <a:off x="0" y="6402336"/>
            <a:ext cx="12204495" cy="524700"/>
            <a:chOff x="0" y="6402336"/>
            <a:chExt cx="12204495" cy="524700"/>
          </a:xfrm>
        </p:grpSpPr>
        <p:grpSp>
          <p:nvGrpSpPr>
            <p:cNvPr id="16" name="Group 15">
              <a:extLst>
                <a:ext uri="{FF2B5EF4-FFF2-40B4-BE49-F238E27FC236}">
                  <a16:creationId xmlns:a16="http://schemas.microsoft.com/office/drawing/2014/main" id="{A9C5D38F-3849-3B17-3FBA-4D3AF8082BC8}"/>
                </a:ext>
              </a:extLst>
            </p:cNvPr>
            <p:cNvGrpSpPr/>
            <p:nvPr/>
          </p:nvGrpSpPr>
          <p:grpSpPr>
            <a:xfrm>
              <a:off x="0" y="6490239"/>
              <a:ext cx="12204495" cy="367762"/>
              <a:chOff x="0" y="6490239"/>
              <a:chExt cx="12204495" cy="367762"/>
            </a:xfrm>
          </p:grpSpPr>
          <p:sp>
            <p:nvSpPr>
              <p:cNvPr id="21" name="Google Shape;217;p37">
                <a:extLst>
                  <a:ext uri="{FF2B5EF4-FFF2-40B4-BE49-F238E27FC236}">
                    <a16:creationId xmlns:a16="http://schemas.microsoft.com/office/drawing/2014/main" id="{B3997B78-0F8E-096A-3FCB-4DE374AF9A6A}"/>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9" name="Google Shape;219;p37">
                <a:extLst>
                  <a:ext uri="{FF2B5EF4-FFF2-40B4-BE49-F238E27FC236}">
                    <a16:creationId xmlns:a16="http://schemas.microsoft.com/office/drawing/2014/main" id="{7A14FDB5-EA57-5B2E-AC74-583893129E30}"/>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0" name="Google Shape;225;p37">
                <a:extLst>
                  <a:ext uri="{FF2B5EF4-FFF2-40B4-BE49-F238E27FC236}">
                    <a16:creationId xmlns:a16="http://schemas.microsoft.com/office/drawing/2014/main" id="{62E974AE-45C2-CDAC-6FC3-712AD5506171}"/>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7" name="Google Shape;234;p38">
              <a:extLst>
                <a:ext uri="{FF2B5EF4-FFF2-40B4-BE49-F238E27FC236}">
                  <a16:creationId xmlns:a16="http://schemas.microsoft.com/office/drawing/2014/main" id="{65D0D810-17CE-36EB-0355-F8509FF25876}"/>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10</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3" name="Google Shape;218;p37">
            <a:extLst>
              <a:ext uri="{FF2B5EF4-FFF2-40B4-BE49-F238E27FC236}">
                <a16:creationId xmlns:a16="http://schemas.microsoft.com/office/drawing/2014/main" id="{9B644E3B-9B38-00EC-317F-A3D214BCE6DC}"/>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1"/>
        <p:cNvGrpSpPr/>
        <p:nvPr/>
      </p:nvGrpSpPr>
      <p:grpSpPr>
        <a:xfrm>
          <a:off x="0" y="0"/>
          <a:ext cx="0" cy="0"/>
          <a:chOff x="0" y="0"/>
          <a:chExt cx="0" cy="0"/>
        </a:xfrm>
      </p:grpSpPr>
      <p:graphicFrame>
        <p:nvGraphicFramePr>
          <p:cNvPr id="582" name="Google Shape;582;p46"/>
          <p:cNvGraphicFramePr/>
          <p:nvPr>
            <p:extLst>
              <p:ext uri="{D42A27DB-BD31-4B8C-83A1-F6EECF244321}">
                <p14:modId xmlns:p14="http://schemas.microsoft.com/office/powerpoint/2010/main" val="1045369735"/>
              </p:ext>
            </p:extLst>
          </p:nvPr>
        </p:nvGraphicFramePr>
        <p:xfrm>
          <a:off x="2560600" y="784709"/>
          <a:ext cx="9306100" cy="5326300"/>
        </p:xfrm>
        <a:graphic>
          <a:graphicData uri="http://schemas.openxmlformats.org/drawingml/2006/table">
            <a:tbl>
              <a:tblPr>
                <a:noFill/>
                <a:tableStyleId>{21AA5BD7-730E-42D8-9243-BABD1F03BF4F}</a:tableStyleId>
              </a:tblPr>
              <a:tblGrid>
                <a:gridCol w="2250325">
                  <a:extLst>
                    <a:ext uri="{9D8B030D-6E8A-4147-A177-3AD203B41FA5}">
                      <a16:colId xmlns:a16="http://schemas.microsoft.com/office/drawing/2014/main" val="20000"/>
                    </a:ext>
                  </a:extLst>
                </a:gridCol>
                <a:gridCol w="2174125">
                  <a:extLst>
                    <a:ext uri="{9D8B030D-6E8A-4147-A177-3AD203B41FA5}">
                      <a16:colId xmlns:a16="http://schemas.microsoft.com/office/drawing/2014/main" val="20001"/>
                    </a:ext>
                  </a:extLst>
                </a:gridCol>
                <a:gridCol w="2555125">
                  <a:extLst>
                    <a:ext uri="{9D8B030D-6E8A-4147-A177-3AD203B41FA5}">
                      <a16:colId xmlns:a16="http://schemas.microsoft.com/office/drawing/2014/main" val="20002"/>
                    </a:ext>
                  </a:extLst>
                </a:gridCol>
                <a:gridCol w="2326525">
                  <a:extLst>
                    <a:ext uri="{9D8B030D-6E8A-4147-A177-3AD203B41FA5}">
                      <a16:colId xmlns:a16="http://schemas.microsoft.com/office/drawing/2014/main" val="20003"/>
                    </a:ext>
                  </a:extLst>
                </a:gridCol>
              </a:tblGrid>
              <a:tr h="477600">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“Curiosity”</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“Commitment”</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“Practice”</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“Embedded”</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0"/>
                  </a:ext>
                </a:extLst>
              </a:tr>
              <a:tr h="449625">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1"/>
                  </a:ext>
                </a:extLst>
              </a:tr>
              <a:tr h="3926850">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Openness to better aligning organizational strategy with reduction of inequities based on race, gender, income, and place/geography</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Curiosity around how to improve strategic planning processes applying an equity lens</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greater focus of organizational strategy (including the set and mix of programs) on achieving more equitable outcomes; initial conversations and exploration have begun on this topic</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increasing role of equity-oriented and participant, patient, and/or community voices in strategy and planning</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Organizational strategy reflects focus on equitable outcomes, e.g.</a:t>
                      </a:r>
                      <a:endParaRPr sz="11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Majority of programs/work focused on improving equity</a:t>
                      </a:r>
                      <a:endParaRPr sz="10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Changes in approach reflect focus on equity (e.g. raising equity with members/affiliates, work with/choice of clients)</a:t>
                      </a:r>
                      <a:endParaRPr sz="10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Interest in understanding structural/ systemic barriers to equity and beginning to incorporate into strategy, e.g. </a:t>
                      </a:r>
                      <a:endParaRPr sz="11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Social determinants of health</a:t>
                      </a:r>
                      <a:endParaRPr sz="10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Role of structural/systems change in advancing equity</a:t>
                      </a:r>
                      <a:endParaRPr sz="10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Role of strategic partnerships in supporting systems change work</a:t>
                      </a:r>
                      <a:endParaRPr sz="10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Current political environment and opportunities it affords to advance equity</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Multi-stakeholder (staff, Board, and participants, patients and/or community) engagement in ongoing strategy reflection processes to keep the organization accountable to strategic goals around equity</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Systems change for equitable outcomes drives organizational strategy, including TOC, desired impacts &amp; performance measures</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Deep staff, board, &amp; participant, patient and/or community partnership in development of organizational goals and strategies</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Strong strategic partnerships to advance systems change</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Understanding of the current political environment and the opportunities it affords to advance equity inform the organizational strategy </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2"/>
                  </a:ext>
                </a:extLst>
              </a:tr>
            </a:tbl>
          </a:graphicData>
        </a:graphic>
      </p:graphicFrame>
      <p:sp>
        <p:nvSpPr>
          <p:cNvPr id="583" name="Google Shape;583;p46"/>
          <p:cNvSpPr/>
          <p:nvPr/>
        </p:nvSpPr>
        <p:spPr>
          <a:xfrm>
            <a:off x="2560650" y="1173005"/>
            <a:ext cx="9306000" cy="523200"/>
          </a:xfrm>
          <a:prstGeom prst="leftRightArrow">
            <a:avLst>
              <a:gd name="adj1" fmla="val 58907"/>
              <a:gd name="adj2" fmla="val 88857"/>
            </a:avLst>
          </a:prstGeom>
          <a:solidFill>
            <a:srgbClr val="35AC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584" name="Google Shape;584;p46"/>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585" name="Google Shape;585;p46"/>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chemeClr val="bg1"/>
                </a:solidFill>
                <a:latin typeface="DM Serif display" pitchFamily="2" charset="0"/>
                <a:ea typeface="Roboto Medium"/>
                <a:cs typeface="Roboto Medium"/>
                <a:sym typeface="Roboto Medium"/>
              </a:rPr>
              <a:t>4) </a:t>
            </a:r>
            <a:r>
              <a:rPr lang="en-US" sz="2933" spc="100" dirty="0">
                <a:solidFill>
                  <a:srgbClr val="FFA700"/>
                </a:solidFill>
                <a:latin typeface="DM Serif display" pitchFamily="2" charset="0"/>
                <a:ea typeface="Roboto Medium"/>
                <a:cs typeface="Roboto Medium"/>
                <a:sym typeface="Roboto Medium"/>
              </a:rPr>
              <a:t>Strategy</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590" name="Google Shape;590;p46"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r>
              <a:rPr lang="en-US" sz="1000" i="0" u="none" strike="noStrike" cap="none">
                <a:solidFill>
                  <a:schemeClr val="dk1"/>
                </a:solidFill>
                <a:latin typeface="Roboto"/>
                <a:ea typeface="Roboto"/>
                <a:cs typeface="Roboto"/>
                <a:sym typeface="Roboto"/>
              </a:rPr>
              <a:t> </a:t>
            </a:r>
            <a:endParaRPr sz="1000" i="0" u="none" strike="noStrike" cap="none">
              <a:solidFill>
                <a:schemeClr val="dk1"/>
              </a:solidFill>
              <a:latin typeface="Roboto"/>
              <a:ea typeface="Roboto"/>
              <a:cs typeface="Roboto"/>
              <a:sym typeface="Roboto"/>
            </a:endParaRPr>
          </a:p>
        </p:txBody>
      </p:sp>
      <p:sp>
        <p:nvSpPr>
          <p:cNvPr id="591" name="Google Shape;591;p46"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92" name="Google Shape;592;p46"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93" name="Google Shape;593;p46"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94" name="Google Shape;594;p46"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95" name="Google Shape;595;p46"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96" name="Google Shape;596;p46"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97" name="Google Shape;597;p46"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98" name="Google Shape;598;p46"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599" name="Google Shape;599;p46"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00" name="Google Shape;600;p46"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01" name="Google Shape;601;p46"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02" name="Google Shape;602;p46"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03" name="Google Shape;603;p46"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04" name="Google Shape;604;p46" descr="Post-it" title="Post-it"/>
          <p:cNvSpPr/>
          <p:nvPr/>
        </p:nvSpPr>
        <p:spPr>
          <a:xfrm>
            <a:off x="304378" y="45759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05" name="Google Shape;605;p46" descr="Post-it" title="Post-it"/>
          <p:cNvSpPr/>
          <p:nvPr/>
        </p:nvSpPr>
        <p:spPr>
          <a:xfrm>
            <a:off x="666953" y="446895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06" name="Google Shape;606;p46" descr="Post-it" title="Post-it"/>
          <p:cNvSpPr/>
          <p:nvPr/>
        </p:nvSpPr>
        <p:spPr>
          <a:xfrm>
            <a:off x="746103" y="4766927"/>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07" name="Google Shape;607;p46"/>
          <p:cNvSpPr/>
          <p:nvPr/>
        </p:nvSpPr>
        <p:spPr>
          <a:xfrm>
            <a:off x="215799" y="2459975"/>
            <a:ext cx="2098013" cy="1728000"/>
          </a:xfrm>
          <a:prstGeom prst="rect">
            <a:avLst/>
          </a:prstGeom>
          <a:solidFill>
            <a:srgbClr val="FF7D7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100" b="1" dirty="0">
                <a:solidFill>
                  <a:schemeClr val="lt1"/>
                </a:solidFill>
                <a:latin typeface="Avenir Next LT Pro" panose="020B0504020202020204" pitchFamily="34" charset="0"/>
                <a:ea typeface="Roboto"/>
                <a:cs typeface="Roboto"/>
                <a:sym typeface="Roboto"/>
              </a:rPr>
              <a:t>Reflection considerations:</a:t>
            </a:r>
            <a:endParaRPr sz="1100" b="1"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Relationship of organizational strategy to equity</a:t>
            </a:r>
            <a:endParaRPr sz="1000"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Increasing focus on root causes and systems-level change; strategic partnerships to support</a:t>
            </a:r>
            <a:endParaRPr sz="1000"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Role of different voices in strategy and planning</a:t>
            </a:r>
            <a:endParaRPr sz="1000" dirty="0">
              <a:solidFill>
                <a:srgbClr val="FFFFFF"/>
              </a:solidFill>
              <a:latin typeface="Avenir Next LT Pro" panose="020B0504020202020204" pitchFamily="34" charset="0"/>
              <a:ea typeface="Roboto"/>
              <a:cs typeface="Roboto"/>
              <a:sym typeface="Roboto"/>
            </a:endParaRPr>
          </a:p>
        </p:txBody>
      </p:sp>
      <p:cxnSp>
        <p:nvCxnSpPr>
          <p:cNvPr id="12" name="Google Shape;219;p37">
            <a:extLst>
              <a:ext uri="{FF2B5EF4-FFF2-40B4-BE49-F238E27FC236}">
                <a16:creationId xmlns:a16="http://schemas.microsoft.com/office/drawing/2014/main" id="{D57ED1F3-171F-B712-93BD-57A3F09E76BF}"/>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sp>
        <p:nvSpPr>
          <p:cNvPr id="2" name="Google Shape;346;p42">
            <a:extLst>
              <a:ext uri="{FF2B5EF4-FFF2-40B4-BE49-F238E27FC236}">
                <a16:creationId xmlns:a16="http://schemas.microsoft.com/office/drawing/2014/main" id="{63D9950C-903B-59B3-D696-EA4892978FD9}"/>
              </a:ext>
            </a:extLst>
          </p:cNvPr>
          <p:cNvSpPr txBox="1"/>
          <p:nvPr/>
        </p:nvSpPr>
        <p:spPr>
          <a:xfrm>
            <a:off x="199100" y="5865547"/>
            <a:ext cx="1496400" cy="271500"/>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000"/>
              <a:buFont typeface="Libre Franklin"/>
              <a:buNone/>
            </a:pPr>
            <a:r>
              <a:rPr lang="en-US" sz="10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sticky note </a:t>
            </a:r>
            <a:r>
              <a:rPr lang="en-US"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stack</a:t>
            </a:r>
            <a:endParaRPr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0" marR="0" lvl="0" indent="0" algn="ctr" rtl="0">
              <a:spcBef>
                <a:spcPts val="0"/>
              </a:spcBef>
              <a:spcAft>
                <a:spcPts val="0"/>
              </a:spcAft>
              <a:buClr>
                <a:schemeClr val="dk1"/>
              </a:buClr>
              <a:buSzPts val="1000"/>
              <a:buFont typeface="Libre Franklin"/>
              <a:buNone/>
            </a:pPr>
            <a:r>
              <a:rPr lang="en-US"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add comments, questions, or rationale]</a:t>
            </a:r>
            <a:endParaRPr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3" name="Google Shape;345;p42">
            <a:extLst>
              <a:ext uri="{FF2B5EF4-FFF2-40B4-BE49-F238E27FC236}">
                <a16:creationId xmlns:a16="http://schemas.microsoft.com/office/drawing/2014/main" id="{52400232-BD32-8A58-9C63-F075C6C5559B}"/>
              </a:ext>
            </a:extLst>
          </p:cNvPr>
          <p:cNvSpPr txBox="1"/>
          <p:nvPr/>
        </p:nvSpPr>
        <p:spPr>
          <a:xfrm>
            <a:off x="152905" y="1004702"/>
            <a:ext cx="92940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rPr>
              <a:t>Where We Are</a:t>
            </a:r>
            <a:endParaRPr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4" name="Google Shape;378;p42">
            <a:extLst>
              <a:ext uri="{FF2B5EF4-FFF2-40B4-BE49-F238E27FC236}">
                <a16:creationId xmlns:a16="http://schemas.microsoft.com/office/drawing/2014/main" id="{70FD0759-1606-AA19-529F-6E33CD733C90}"/>
              </a:ext>
            </a:extLst>
          </p:cNvPr>
          <p:cNvSpPr txBox="1"/>
          <p:nvPr/>
        </p:nvSpPr>
        <p:spPr>
          <a:xfrm>
            <a:off x="119800" y="1440057"/>
            <a:ext cx="100269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rPr>
              <a:t>Where We Want to Be</a:t>
            </a:r>
            <a:endParaRPr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5" name="Google Shape;341;p42">
            <a:extLst>
              <a:ext uri="{FF2B5EF4-FFF2-40B4-BE49-F238E27FC236}">
                <a16:creationId xmlns:a16="http://schemas.microsoft.com/office/drawing/2014/main" id="{3FCB24E9-C61D-4BB4-4939-F1B32186246A}"/>
              </a:ext>
            </a:extLst>
          </p:cNvPr>
          <p:cNvSpPr/>
          <p:nvPr/>
        </p:nvSpPr>
        <p:spPr>
          <a:xfrm>
            <a:off x="110819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26" name="Google Shape;367;p42">
            <a:extLst>
              <a:ext uri="{FF2B5EF4-FFF2-40B4-BE49-F238E27FC236}">
                <a16:creationId xmlns:a16="http://schemas.microsoft.com/office/drawing/2014/main" id="{6997E3DA-21A9-BA01-FD22-17A964002191}"/>
              </a:ext>
            </a:extLst>
          </p:cNvPr>
          <p:cNvSpPr/>
          <p:nvPr/>
        </p:nvSpPr>
        <p:spPr>
          <a:xfrm>
            <a:off x="1065099" y="1480139"/>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7" name="Google Shape;367;p42">
            <a:extLst>
              <a:ext uri="{FF2B5EF4-FFF2-40B4-BE49-F238E27FC236}">
                <a16:creationId xmlns:a16="http://schemas.microsoft.com/office/drawing/2014/main" id="{B0C03A8C-7A08-EF1D-0C9B-50E878E447A8}"/>
              </a:ext>
            </a:extLst>
          </p:cNvPr>
          <p:cNvSpPr/>
          <p:nvPr/>
        </p:nvSpPr>
        <p:spPr>
          <a:xfrm>
            <a:off x="1225177"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8" name="Google Shape;367;p42">
            <a:extLst>
              <a:ext uri="{FF2B5EF4-FFF2-40B4-BE49-F238E27FC236}">
                <a16:creationId xmlns:a16="http://schemas.microsoft.com/office/drawing/2014/main" id="{65044F00-F9CE-A3D1-33D3-EC0AD0A363A7}"/>
              </a:ext>
            </a:extLst>
          </p:cNvPr>
          <p:cNvSpPr/>
          <p:nvPr/>
        </p:nvSpPr>
        <p:spPr>
          <a:xfrm>
            <a:off x="1428656"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9" name="Google Shape;367;p42">
            <a:extLst>
              <a:ext uri="{FF2B5EF4-FFF2-40B4-BE49-F238E27FC236}">
                <a16:creationId xmlns:a16="http://schemas.microsoft.com/office/drawing/2014/main" id="{D27BC595-AAA8-F201-8CCE-791E410EA123}"/>
              </a:ext>
            </a:extLst>
          </p:cNvPr>
          <p:cNvSpPr/>
          <p:nvPr/>
        </p:nvSpPr>
        <p:spPr>
          <a:xfrm>
            <a:off x="1632135"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0" name="Google Shape;367;p42">
            <a:extLst>
              <a:ext uri="{FF2B5EF4-FFF2-40B4-BE49-F238E27FC236}">
                <a16:creationId xmlns:a16="http://schemas.microsoft.com/office/drawing/2014/main" id="{A154BBC7-41EF-3B0B-DC83-50F4368FB843}"/>
              </a:ext>
            </a:extLst>
          </p:cNvPr>
          <p:cNvSpPr/>
          <p:nvPr/>
        </p:nvSpPr>
        <p:spPr>
          <a:xfrm>
            <a:off x="1835613"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1" name="Google Shape;341;p42">
            <a:extLst>
              <a:ext uri="{FF2B5EF4-FFF2-40B4-BE49-F238E27FC236}">
                <a16:creationId xmlns:a16="http://schemas.microsoft.com/office/drawing/2014/main" id="{82CAEA4A-980E-AB9C-C0A1-8BB26B916AF6}"/>
              </a:ext>
            </a:extLst>
          </p:cNvPr>
          <p:cNvSpPr/>
          <p:nvPr/>
        </p:nvSpPr>
        <p:spPr>
          <a:xfrm>
            <a:off x="1256535"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2" name="Google Shape;341;p42">
            <a:extLst>
              <a:ext uri="{FF2B5EF4-FFF2-40B4-BE49-F238E27FC236}">
                <a16:creationId xmlns:a16="http://schemas.microsoft.com/office/drawing/2014/main" id="{0C3A77C5-3660-222E-9571-7C5C3DF19288}"/>
              </a:ext>
            </a:extLst>
          </p:cNvPr>
          <p:cNvSpPr/>
          <p:nvPr/>
        </p:nvSpPr>
        <p:spPr>
          <a:xfrm>
            <a:off x="1404871"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3" name="Google Shape;341;p42">
            <a:extLst>
              <a:ext uri="{FF2B5EF4-FFF2-40B4-BE49-F238E27FC236}">
                <a16:creationId xmlns:a16="http://schemas.microsoft.com/office/drawing/2014/main" id="{547627E2-15D2-417E-132C-F62F2A2F6CDD}"/>
              </a:ext>
            </a:extLst>
          </p:cNvPr>
          <p:cNvSpPr/>
          <p:nvPr/>
        </p:nvSpPr>
        <p:spPr>
          <a:xfrm>
            <a:off x="1553207"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4" name="Google Shape;341;p42">
            <a:extLst>
              <a:ext uri="{FF2B5EF4-FFF2-40B4-BE49-F238E27FC236}">
                <a16:creationId xmlns:a16="http://schemas.microsoft.com/office/drawing/2014/main" id="{D9E480FA-44F2-1EB8-556B-827A4BF6417E}"/>
              </a:ext>
            </a:extLst>
          </p:cNvPr>
          <p:cNvSpPr/>
          <p:nvPr/>
        </p:nvSpPr>
        <p:spPr>
          <a:xfrm>
            <a:off x="1701543"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5" name="Google Shape;341;p42">
            <a:extLst>
              <a:ext uri="{FF2B5EF4-FFF2-40B4-BE49-F238E27FC236}">
                <a16:creationId xmlns:a16="http://schemas.microsoft.com/office/drawing/2014/main" id="{1F3D25D2-E4BA-5AD5-4B2C-0021BB71EC80}"/>
              </a:ext>
            </a:extLst>
          </p:cNvPr>
          <p:cNvSpPr/>
          <p:nvPr/>
        </p:nvSpPr>
        <p:spPr>
          <a:xfrm>
            <a:off x="184987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6" name="Google Shape;341;p42">
            <a:extLst>
              <a:ext uri="{FF2B5EF4-FFF2-40B4-BE49-F238E27FC236}">
                <a16:creationId xmlns:a16="http://schemas.microsoft.com/office/drawing/2014/main" id="{DC19EB62-8D8E-B7E5-9E1B-0731F829003F}"/>
              </a:ext>
            </a:extLst>
          </p:cNvPr>
          <p:cNvSpPr/>
          <p:nvPr/>
        </p:nvSpPr>
        <p:spPr>
          <a:xfrm>
            <a:off x="1998212"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grpSp>
        <p:nvGrpSpPr>
          <p:cNvPr id="15" name="Group 14">
            <a:extLst>
              <a:ext uri="{FF2B5EF4-FFF2-40B4-BE49-F238E27FC236}">
                <a16:creationId xmlns:a16="http://schemas.microsoft.com/office/drawing/2014/main" id="{ADB81A7A-F179-5D37-3551-5370081BFC26}"/>
              </a:ext>
            </a:extLst>
          </p:cNvPr>
          <p:cNvGrpSpPr/>
          <p:nvPr/>
        </p:nvGrpSpPr>
        <p:grpSpPr>
          <a:xfrm>
            <a:off x="0" y="6402336"/>
            <a:ext cx="12204495" cy="524700"/>
            <a:chOff x="0" y="6402336"/>
            <a:chExt cx="12204495" cy="524700"/>
          </a:xfrm>
        </p:grpSpPr>
        <p:grpSp>
          <p:nvGrpSpPr>
            <p:cNvPr id="16" name="Group 15">
              <a:extLst>
                <a:ext uri="{FF2B5EF4-FFF2-40B4-BE49-F238E27FC236}">
                  <a16:creationId xmlns:a16="http://schemas.microsoft.com/office/drawing/2014/main" id="{B90E4B8E-0276-B366-1703-E92392D7FC16}"/>
                </a:ext>
              </a:extLst>
            </p:cNvPr>
            <p:cNvGrpSpPr/>
            <p:nvPr/>
          </p:nvGrpSpPr>
          <p:grpSpPr>
            <a:xfrm>
              <a:off x="0" y="6490239"/>
              <a:ext cx="12204495" cy="367762"/>
              <a:chOff x="0" y="6490239"/>
              <a:chExt cx="12204495" cy="367762"/>
            </a:xfrm>
          </p:grpSpPr>
          <p:sp>
            <p:nvSpPr>
              <p:cNvPr id="21" name="Google Shape;217;p37">
                <a:extLst>
                  <a:ext uri="{FF2B5EF4-FFF2-40B4-BE49-F238E27FC236}">
                    <a16:creationId xmlns:a16="http://schemas.microsoft.com/office/drawing/2014/main" id="{C1587435-6C22-4D0E-D980-202859E2800D}"/>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9" name="Google Shape;219;p37">
                <a:extLst>
                  <a:ext uri="{FF2B5EF4-FFF2-40B4-BE49-F238E27FC236}">
                    <a16:creationId xmlns:a16="http://schemas.microsoft.com/office/drawing/2014/main" id="{8384487C-F0F5-4886-60BD-13547DC6D6F4}"/>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0" name="Google Shape;225;p37">
                <a:extLst>
                  <a:ext uri="{FF2B5EF4-FFF2-40B4-BE49-F238E27FC236}">
                    <a16:creationId xmlns:a16="http://schemas.microsoft.com/office/drawing/2014/main" id="{28784F26-873C-6A52-B53A-E6B8EC90C72F}"/>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7" name="Google Shape;234;p38">
              <a:extLst>
                <a:ext uri="{FF2B5EF4-FFF2-40B4-BE49-F238E27FC236}">
                  <a16:creationId xmlns:a16="http://schemas.microsoft.com/office/drawing/2014/main" id="{5D4CA0CB-E0B6-5FDA-B8C5-7A383971F18C}"/>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11</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3" name="Google Shape;218;p37">
            <a:extLst>
              <a:ext uri="{FF2B5EF4-FFF2-40B4-BE49-F238E27FC236}">
                <a16:creationId xmlns:a16="http://schemas.microsoft.com/office/drawing/2014/main" id="{45014315-5F0E-360C-5376-D03F76AB02D3}"/>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2"/>
        <p:cNvGrpSpPr/>
        <p:nvPr/>
      </p:nvGrpSpPr>
      <p:grpSpPr>
        <a:xfrm>
          <a:off x="0" y="0"/>
          <a:ext cx="0" cy="0"/>
          <a:chOff x="0" y="0"/>
          <a:chExt cx="0" cy="0"/>
        </a:xfrm>
      </p:grpSpPr>
      <p:graphicFrame>
        <p:nvGraphicFramePr>
          <p:cNvPr id="643" name="Google Shape;643;p47"/>
          <p:cNvGraphicFramePr/>
          <p:nvPr>
            <p:extLst>
              <p:ext uri="{D42A27DB-BD31-4B8C-83A1-F6EECF244321}">
                <p14:modId xmlns:p14="http://schemas.microsoft.com/office/powerpoint/2010/main" val="2507972483"/>
              </p:ext>
            </p:extLst>
          </p:nvPr>
        </p:nvGraphicFramePr>
        <p:xfrm>
          <a:off x="2560600" y="784709"/>
          <a:ext cx="9306100" cy="4932840"/>
        </p:xfrm>
        <a:graphic>
          <a:graphicData uri="http://schemas.openxmlformats.org/drawingml/2006/table">
            <a:tbl>
              <a:tblPr>
                <a:noFill/>
                <a:tableStyleId>{21AA5BD7-730E-42D8-9243-BABD1F03BF4F}</a:tableStyleId>
              </a:tblPr>
              <a:tblGrid>
                <a:gridCol w="2326525">
                  <a:extLst>
                    <a:ext uri="{9D8B030D-6E8A-4147-A177-3AD203B41FA5}">
                      <a16:colId xmlns:a16="http://schemas.microsoft.com/office/drawing/2014/main" val="20000"/>
                    </a:ext>
                  </a:extLst>
                </a:gridCol>
                <a:gridCol w="2326525">
                  <a:extLst>
                    <a:ext uri="{9D8B030D-6E8A-4147-A177-3AD203B41FA5}">
                      <a16:colId xmlns:a16="http://schemas.microsoft.com/office/drawing/2014/main" val="20001"/>
                    </a:ext>
                  </a:extLst>
                </a:gridCol>
                <a:gridCol w="2326525">
                  <a:extLst>
                    <a:ext uri="{9D8B030D-6E8A-4147-A177-3AD203B41FA5}">
                      <a16:colId xmlns:a16="http://schemas.microsoft.com/office/drawing/2014/main" val="20002"/>
                    </a:ext>
                  </a:extLst>
                </a:gridCol>
                <a:gridCol w="2326525">
                  <a:extLst>
                    <a:ext uri="{9D8B030D-6E8A-4147-A177-3AD203B41FA5}">
                      <a16:colId xmlns:a16="http://schemas.microsoft.com/office/drawing/2014/main" val="20003"/>
                    </a:ext>
                  </a:extLst>
                </a:gridCol>
              </a:tblGrid>
              <a:tr h="477600">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“Curiosity”</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“Commitment”</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“Practice”</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“Embedded”</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0"/>
                  </a:ext>
                </a:extLst>
              </a:tr>
              <a:tr h="518350">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1"/>
                  </a:ext>
                </a:extLst>
              </a:tr>
              <a:tr h="3926850">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Some programs are explicitly designed to reduce inequities</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Participants, patients and/or communities most impacted by inequities are considered in program design</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Many programs have an explicit focus on reducing inequities</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Participants, patients and/or communities most impacted by inequities are consulted in program design</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Majority of programs and activities are focused on improving equity; at least some programs and activities focused on structural (systems and policy) change in service of equity</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Ongoing participant, patient and/or community engagement throughout programs; interest in and exploration of the role of building community power in programs and activities</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Equity-focused programs tackle different areas of work that add up to strategy for systems change</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Deep participant, client, patient and/or community partnership on equity goals &amp; programs</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systems change and building community power reflected in programs</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2"/>
                  </a:ext>
                </a:extLst>
              </a:tr>
            </a:tbl>
          </a:graphicData>
        </a:graphic>
      </p:graphicFrame>
      <p:sp>
        <p:nvSpPr>
          <p:cNvPr id="644" name="Google Shape;644;p47"/>
          <p:cNvSpPr/>
          <p:nvPr/>
        </p:nvSpPr>
        <p:spPr>
          <a:xfrm>
            <a:off x="2560650" y="1202607"/>
            <a:ext cx="9306000" cy="523200"/>
          </a:xfrm>
          <a:prstGeom prst="leftRightArrow">
            <a:avLst>
              <a:gd name="adj1" fmla="val 58907"/>
              <a:gd name="adj2" fmla="val 88857"/>
            </a:avLst>
          </a:prstGeom>
          <a:solidFill>
            <a:srgbClr val="35AC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645" name="Google Shape;645;p47"/>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646" name="Google Shape;646;p47"/>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chemeClr val="bg1"/>
                </a:solidFill>
                <a:latin typeface="DM Serif display" pitchFamily="2" charset="0"/>
                <a:ea typeface="Roboto Medium"/>
                <a:cs typeface="Roboto Medium"/>
                <a:sym typeface="Roboto Medium"/>
              </a:rPr>
              <a:t>5) </a:t>
            </a:r>
            <a:r>
              <a:rPr lang="en-US" sz="2933" spc="100" dirty="0">
                <a:solidFill>
                  <a:srgbClr val="FFA700"/>
                </a:solidFill>
                <a:latin typeface="DM Serif display" pitchFamily="2" charset="0"/>
                <a:ea typeface="Roboto Medium"/>
                <a:cs typeface="Roboto Medium"/>
                <a:sym typeface="Roboto Medium"/>
              </a:rPr>
              <a:t>Program</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651" name="Google Shape;651;p47"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r>
              <a:rPr lang="en-US" sz="1000" i="0" u="none" strike="noStrike" cap="none">
                <a:solidFill>
                  <a:schemeClr val="dk1"/>
                </a:solidFill>
                <a:latin typeface="Roboto"/>
                <a:ea typeface="Roboto"/>
                <a:cs typeface="Roboto"/>
                <a:sym typeface="Roboto"/>
              </a:rPr>
              <a:t> </a:t>
            </a:r>
            <a:endParaRPr sz="1000" i="0" u="none" strike="noStrike" cap="none">
              <a:solidFill>
                <a:schemeClr val="dk1"/>
              </a:solidFill>
              <a:latin typeface="Roboto"/>
              <a:ea typeface="Roboto"/>
              <a:cs typeface="Roboto"/>
              <a:sym typeface="Roboto"/>
            </a:endParaRPr>
          </a:p>
        </p:txBody>
      </p:sp>
      <p:sp>
        <p:nvSpPr>
          <p:cNvPr id="652" name="Google Shape;652;p47"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53" name="Google Shape;653;p47"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54" name="Google Shape;654;p47"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55" name="Google Shape;655;p47"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56" name="Google Shape;656;p47"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57" name="Google Shape;657;p47"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58" name="Google Shape;658;p47"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59" name="Google Shape;659;p47"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60" name="Google Shape;660;p47"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61" name="Google Shape;661;p47"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62" name="Google Shape;662;p47"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63" name="Google Shape;663;p47"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64" name="Google Shape;664;p47"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65" name="Google Shape;665;p47" descr="Post-it" title="Post-it"/>
          <p:cNvSpPr/>
          <p:nvPr/>
        </p:nvSpPr>
        <p:spPr>
          <a:xfrm>
            <a:off x="383503" y="4707527"/>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66" name="Google Shape;666;p47" descr="Post-it" title="Post-it"/>
          <p:cNvSpPr/>
          <p:nvPr/>
        </p:nvSpPr>
        <p:spPr>
          <a:xfrm>
            <a:off x="746103" y="463495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67" name="Google Shape;667;p47" descr="Post-it" title="Post-it"/>
          <p:cNvSpPr/>
          <p:nvPr/>
        </p:nvSpPr>
        <p:spPr>
          <a:xfrm>
            <a:off x="90435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668" name="Google Shape;668;p47"/>
          <p:cNvSpPr/>
          <p:nvPr/>
        </p:nvSpPr>
        <p:spPr>
          <a:xfrm>
            <a:off x="215799" y="2459975"/>
            <a:ext cx="1954179" cy="2034300"/>
          </a:xfrm>
          <a:prstGeom prst="rect">
            <a:avLst/>
          </a:prstGeom>
          <a:solidFill>
            <a:srgbClr val="FF7D7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100" b="1" dirty="0">
                <a:solidFill>
                  <a:schemeClr val="lt1"/>
                </a:solidFill>
                <a:latin typeface="Avenir Next LT Pro" panose="020B0504020202020204" pitchFamily="34" charset="0"/>
                <a:ea typeface="Roboto"/>
                <a:cs typeface="Roboto"/>
                <a:sym typeface="Roboto"/>
              </a:rPr>
              <a:t>Reflection considerations:</a:t>
            </a:r>
            <a:endParaRPr lang="en-US" sz="1100" b="1"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Proportion of programs with equity focus</a:t>
            </a: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Proportion of programs with a systems change perspective</a:t>
            </a: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Residents and communities considered in design - engaged in design process</a:t>
            </a:r>
          </a:p>
        </p:txBody>
      </p:sp>
      <p:cxnSp>
        <p:nvCxnSpPr>
          <p:cNvPr id="12" name="Google Shape;219;p37">
            <a:extLst>
              <a:ext uri="{FF2B5EF4-FFF2-40B4-BE49-F238E27FC236}">
                <a16:creationId xmlns:a16="http://schemas.microsoft.com/office/drawing/2014/main" id="{8DDB3115-9690-2121-2AFC-8740C2D539F5}"/>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sp>
        <p:nvSpPr>
          <p:cNvPr id="2" name="Google Shape;346;p42">
            <a:extLst>
              <a:ext uri="{FF2B5EF4-FFF2-40B4-BE49-F238E27FC236}">
                <a16:creationId xmlns:a16="http://schemas.microsoft.com/office/drawing/2014/main" id="{F87C79A4-0EFE-0257-2670-E3F534A315AA}"/>
              </a:ext>
            </a:extLst>
          </p:cNvPr>
          <p:cNvSpPr txBox="1"/>
          <p:nvPr/>
        </p:nvSpPr>
        <p:spPr>
          <a:xfrm>
            <a:off x="199100" y="5865547"/>
            <a:ext cx="1496400" cy="271500"/>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000"/>
              <a:buFont typeface="Libre Franklin"/>
              <a:buNone/>
            </a:pPr>
            <a:r>
              <a:rPr lang="en-US" sz="10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sticky note </a:t>
            </a:r>
            <a:r>
              <a:rPr lang="en-US"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stack</a:t>
            </a:r>
            <a:endParaRPr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0" marR="0" lvl="0" indent="0" algn="ctr" rtl="0">
              <a:spcBef>
                <a:spcPts val="0"/>
              </a:spcBef>
              <a:spcAft>
                <a:spcPts val="0"/>
              </a:spcAft>
              <a:buClr>
                <a:schemeClr val="dk1"/>
              </a:buClr>
              <a:buSzPts val="1000"/>
              <a:buFont typeface="Libre Franklin"/>
              <a:buNone/>
            </a:pPr>
            <a:r>
              <a:rPr lang="en-US"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add comments, questions, or rationale]</a:t>
            </a:r>
            <a:endParaRPr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3" name="Google Shape;345;p42">
            <a:extLst>
              <a:ext uri="{FF2B5EF4-FFF2-40B4-BE49-F238E27FC236}">
                <a16:creationId xmlns:a16="http://schemas.microsoft.com/office/drawing/2014/main" id="{5F65AD64-2DEC-81DB-244F-98E64B8E6AE5}"/>
              </a:ext>
            </a:extLst>
          </p:cNvPr>
          <p:cNvSpPr txBox="1"/>
          <p:nvPr/>
        </p:nvSpPr>
        <p:spPr>
          <a:xfrm>
            <a:off x="152905" y="1004702"/>
            <a:ext cx="92940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rPr>
              <a:t>Where We Are</a:t>
            </a:r>
            <a:endParaRPr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4" name="Google Shape;378;p42">
            <a:extLst>
              <a:ext uri="{FF2B5EF4-FFF2-40B4-BE49-F238E27FC236}">
                <a16:creationId xmlns:a16="http://schemas.microsoft.com/office/drawing/2014/main" id="{3704D355-5866-CC3A-6E60-1CEA813D991D}"/>
              </a:ext>
            </a:extLst>
          </p:cNvPr>
          <p:cNvSpPr txBox="1"/>
          <p:nvPr/>
        </p:nvSpPr>
        <p:spPr>
          <a:xfrm>
            <a:off x="119800" y="1440057"/>
            <a:ext cx="100269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rPr>
              <a:t>Where We Want to Be</a:t>
            </a:r>
            <a:endParaRPr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5" name="Google Shape;341;p42">
            <a:extLst>
              <a:ext uri="{FF2B5EF4-FFF2-40B4-BE49-F238E27FC236}">
                <a16:creationId xmlns:a16="http://schemas.microsoft.com/office/drawing/2014/main" id="{7D309108-2E4A-F509-8545-F30BFBC4116E}"/>
              </a:ext>
            </a:extLst>
          </p:cNvPr>
          <p:cNvSpPr/>
          <p:nvPr/>
        </p:nvSpPr>
        <p:spPr>
          <a:xfrm>
            <a:off x="110819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26" name="Google Shape;367;p42">
            <a:extLst>
              <a:ext uri="{FF2B5EF4-FFF2-40B4-BE49-F238E27FC236}">
                <a16:creationId xmlns:a16="http://schemas.microsoft.com/office/drawing/2014/main" id="{E17840DF-2F99-B556-06C2-697591E75E5A}"/>
              </a:ext>
            </a:extLst>
          </p:cNvPr>
          <p:cNvSpPr/>
          <p:nvPr/>
        </p:nvSpPr>
        <p:spPr>
          <a:xfrm>
            <a:off x="1065099" y="1480139"/>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7" name="Google Shape;367;p42">
            <a:extLst>
              <a:ext uri="{FF2B5EF4-FFF2-40B4-BE49-F238E27FC236}">
                <a16:creationId xmlns:a16="http://schemas.microsoft.com/office/drawing/2014/main" id="{E47D7237-AF24-590F-47A0-7C82AB9B451E}"/>
              </a:ext>
            </a:extLst>
          </p:cNvPr>
          <p:cNvSpPr/>
          <p:nvPr/>
        </p:nvSpPr>
        <p:spPr>
          <a:xfrm>
            <a:off x="1225177"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8" name="Google Shape;367;p42">
            <a:extLst>
              <a:ext uri="{FF2B5EF4-FFF2-40B4-BE49-F238E27FC236}">
                <a16:creationId xmlns:a16="http://schemas.microsoft.com/office/drawing/2014/main" id="{5632DDCA-6C46-64E3-39DB-881F838F5A9F}"/>
              </a:ext>
            </a:extLst>
          </p:cNvPr>
          <p:cNvSpPr/>
          <p:nvPr/>
        </p:nvSpPr>
        <p:spPr>
          <a:xfrm>
            <a:off x="1428656"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9" name="Google Shape;367;p42">
            <a:extLst>
              <a:ext uri="{FF2B5EF4-FFF2-40B4-BE49-F238E27FC236}">
                <a16:creationId xmlns:a16="http://schemas.microsoft.com/office/drawing/2014/main" id="{EE98E683-FF1D-3713-66C0-956D731298A3}"/>
              </a:ext>
            </a:extLst>
          </p:cNvPr>
          <p:cNvSpPr/>
          <p:nvPr/>
        </p:nvSpPr>
        <p:spPr>
          <a:xfrm>
            <a:off x="1632135"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0" name="Google Shape;367;p42">
            <a:extLst>
              <a:ext uri="{FF2B5EF4-FFF2-40B4-BE49-F238E27FC236}">
                <a16:creationId xmlns:a16="http://schemas.microsoft.com/office/drawing/2014/main" id="{821336D5-93E6-9B04-8F00-0D3D1983F11C}"/>
              </a:ext>
            </a:extLst>
          </p:cNvPr>
          <p:cNvSpPr/>
          <p:nvPr/>
        </p:nvSpPr>
        <p:spPr>
          <a:xfrm>
            <a:off x="1835613"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1" name="Google Shape;341;p42">
            <a:extLst>
              <a:ext uri="{FF2B5EF4-FFF2-40B4-BE49-F238E27FC236}">
                <a16:creationId xmlns:a16="http://schemas.microsoft.com/office/drawing/2014/main" id="{B2538BB2-CEFD-8CFC-4268-6F9DEA18FE27}"/>
              </a:ext>
            </a:extLst>
          </p:cNvPr>
          <p:cNvSpPr/>
          <p:nvPr/>
        </p:nvSpPr>
        <p:spPr>
          <a:xfrm>
            <a:off x="1256535"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2" name="Google Shape;341;p42">
            <a:extLst>
              <a:ext uri="{FF2B5EF4-FFF2-40B4-BE49-F238E27FC236}">
                <a16:creationId xmlns:a16="http://schemas.microsoft.com/office/drawing/2014/main" id="{132CBFB7-C526-AB5C-7612-835F7BAFE860}"/>
              </a:ext>
            </a:extLst>
          </p:cNvPr>
          <p:cNvSpPr/>
          <p:nvPr/>
        </p:nvSpPr>
        <p:spPr>
          <a:xfrm>
            <a:off x="1404871"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3" name="Google Shape;341;p42">
            <a:extLst>
              <a:ext uri="{FF2B5EF4-FFF2-40B4-BE49-F238E27FC236}">
                <a16:creationId xmlns:a16="http://schemas.microsoft.com/office/drawing/2014/main" id="{C6A1AA99-417A-4E86-A5F9-A185CC615713}"/>
              </a:ext>
            </a:extLst>
          </p:cNvPr>
          <p:cNvSpPr/>
          <p:nvPr/>
        </p:nvSpPr>
        <p:spPr>
          <a:xfrm>
            <a:off x="1553207"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4" name="Google Shape;341;p42">
            <a:extLst>
              <a:ext uri="{FF2B5EF4-FFF2-40B4-BE49-F238E27FC236}">
                <a16:creationId xmlns:a16="http://schemas.microsoft.com/office/drawing/2014/main" id="{53D9DF3A-0F3A-7EEF-B080-4B19DACAAAAC}"/>
              </a:ext>
            </a:extLst>
          </p:cNvPr>
          <p:cNvSpPr/>
          <p:nvPr/>
        </p:nvSpPr>
        <p:spPr>
          <a:xfrm>
            <a:off x="1701543"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5" name="Google Shape;341;p42">
            <a:extLst>
              <a:ext uri="{FF2B5EF4-FFF2-40B4-BE49-F238E27FC236}">
                <a16:creationId xmlns:a16="http://schemas.microsoft.com/office/drawing/2014/main" id="{E91B5F9D-8866-83D9-4110-C9FC5AD6CC95}"/>
              </a:ext>
            </a:extLst>
          </p:cNvPr>
          <p:cNvSpPr/>
          <p:nvPr/>
        </p:nvSpPr>
        <p:spPr>
          <a:xfrm>
            <a:off x="184987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6" name="Google Shape;341;p42">
            <a:extLst>
              <a:ext uri="{FF2B5EF4-FFF2-40B4-BE49-F238E27FC236}">
                <a16:creationId xmlns:a16="http://schemas.microsoft.com/office/drawing/2014/main" id="{68DB8D4D-89A8-1CFC-58DC-5C03D3B98352}"/>
              </a:ext>
            </a:extLst>
          </p:cNvPr>
          <p:cNvSpPr/>
          <p:nvPr/>
        </p:nvSpPr>
        <p:spPr>
          <a:xfrm>
            <a:off x="1998212"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grpSp>
        <p:nvGrpSpPr>
          <p:cNvPr id="15" name="Group 14">
            <a:extLst>
              <a:ext uri="{FF2B5EF4-FFF2-40B4-BE49-F238E27FC236}">
                <a16:creationId xmlns:a16="http://schemas.microsoft.com/office/drawing/2014/main" id="{AC3AA431-B497-CA32-1C98-6F8E689D02DA}"/>
              </a:ext>
            </a:extLst>
          </p:cNvPr>
          <p:cNvGrpSpPr/>
          <p:nvPr/>
        </p:nvGrpSpPr>
        <p:grpSpPr>
          <a:xfrm>
            <a:off x="0" y="6402336"/>
            <a:ext cx="12204495" cy="524700"/>
            <a:chOff x="0" y="6402336"/>
            <a:chExt cx="12204495" cy="524700"/>
          </a:xfrm>
        </p:grpSpPr>
        <p:grpSp>
          <p:nvGrpSpPr>
            <p:cNvPr id="16" name="Group 15">
              <a:extLst>
                <a:ext uri="{FF2B5EF4-FFF2-40B4-BE49-F238E27FC236}">
                  <a16:creationId xmlns:a16="http://schemas.microsoft.com/office/drawing/2014/main" id="{60A95AE5-70F0-CB6C-839E-2BEDA4B12F06}"/>
                </a:ext>
              </a:extLst>
            </p:cNvPr>
            <p:cNvGrpSpPr/>
            <p:nvPr/>
          </p:nvGrpSpPr>
          <p:grpSpPr>
            <a:xfrm>
              <a:off x="0" y="6490239"/>
              <a:ext cx="12204495" cy="367762"/>
              <a:chOff x="0" y="6490239"/>
              <a:chExt cx="12204495" cy="367762"/>
            </a:xfrm>
          </p:grpSpPr>
          <p:sp>
            <p:nvSpPr>
              <p:cNvPr id="21" name="Google Shape;217;p37">
                <a:extLst>
                  <a:ext uri="{FF2B5EF4-FFF2-40B4-BE49-F238E27FC236}">
                    <a16:creationId xmlns:a16="http://schemas.microsoft.com/office/drawing/2014/main" id="{E27CBA72-E085-0C5A-D0E2-643099241864}"/>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9" name="Google Shape;219;p37">
                <a:extLst>
                  <a:ext uri="{FF2B5EF4-FFF2-40B4-BE49-F238E27FC236}">
                    <a16:creationId xmlns:a16="http://schemas.microsoft.com/office/drawing/2014/main" id="{F9FE83DC-89FE-BE90-3072-59829721834D}"/>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0" name="Google Shape;225;p37">
                <a:extLst>
                  <a:ext uri="{FF2B5EF4-FFF2-40B4-BE49-F238E27FC236}">
                    <a16:creationId xmlns:a16="http://schemas.microsoft.com/office/drawing/2014/main" id="{EF07863D-9A27-45FD-D389-10A1651373E9}"/>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7" name="Google Shape;234;p38">
              <a:extLst>
                <a:ext uri="{FF2B5EF4-FFF2-40B4-BE49-F238E27FC236}">
                  <a16:creationId xmlns:a16="http://schemas.microsoft.com/office/drawing/2014/main" id="{4D82141D-8A6B-AFFC-E905-4E856043B984}"/>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12</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3" name="Google Shape;218;p37">
            <a:extLst>
              <a:ext uri="{FF2B5EF4-FFF2-40B4-BE49-F238E27FC236}">
                <a16:creationId xmlns:a16="http://schemas.microsoft.com/office/drawing/2014/main" id="{FEB6486A-AEE3-156C-03A7-7301EF9337F4}"/>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03"/>
        <p:cNvGrpSpPr/>
        <p:nvPr/>
      </p:nvGrpSpPr>
      <p:grpSpPr>
        <a:xfrm>
          <a:off x="0" y="0"/>
          <a:ext cx="0" cy="0"/>
          <a:chOff x="0" y="0"/>
          <a:chExt cx="0" cy="0"/>
        </a:xfrm>
      </p:grpSpPr>
      <p:graphicFrame>
        <p:nvGraphicFramePr>
          <p:cNvPr id="704" name="Google Shape;704;p48"/>
          <p:cNvGraphicFramePr/>
          <p:nvPr>
            <p:extLst>
              <p:ext uri="{D42A27DB-BD31-4B8C-83A1-F6EECF244321}">
                <p14:modId xmlns:p14="http://schemas.microsoft.com/office/powerpoint/2010/main" val="3471825847"/>
              </p:ext>
            </p:extLst>
          </p:nvPr>
        </p:nvGraphicFramePr>
        <p:xfrm>
          <a:off x="2560600" y="784709"/>
          <a:ext cx="9306100" cy="4902130"/>
        </p:xfrm>
        <a:graphic>
          <a:graphicData uri="http://schemas.openxmlformats.org/drawingml/2006/table">
            <a:tbl>
              <a:tblPr>
                <a:noFill/>
                <a:tableStyleId>{21AA5BD7-730E-42D8-9243-BABD1F03BF4F}</a:tableStyleId>
              </a:tblPr>
              <a:tblGrid>
                <a:gridCol w="2326525">
                  <a:extLst>
                    <a:ext uri="{9D8B030D-6E8A-4147-A177-3AD203B41FA5}">
                      <a16:colId xmlns:a16="http://schemas.microsoft.com/office/drawing/2014/main" val="20000"/>
                    </a:ext>
                  </a:extLst>
                </a:gridCol>
                <a:gridCol w="2326525">
                  <a:extLst>
                    <a:ext uri="{9D8B030D-6E8A-4147-A177-3AD203B41FA5}">
                      <a16:colId xmlns:a16="http://schemas.microsoft.com/office/drawing/2014/main" val="20001"/>
                    </a:ext>
                  </a:extLst>
                </a:gridCol>
                <a:gridCol w="2326525">
                  <a:extLst>
                    <a:ext uri="{9D8B030D-6E8A-4147-A177-3AD203B41FA5}">
                      <a16:colId xmlns:a16="http://schemas.microsoft.com/office/drawing/2014/main" val="20002"/>
                    </a:ext>
                  </a:extLst>
                </a:gridCol>
                <a:gridCol w="2326525">
                  <a:extLst>
                    <a:ext uri="{9D8B030D-6E8A-4147-A177-3AD203B41FA5}">
                      <a16:colId xmlns:a16="http://schemas.microsoft.com/office/drawing/2014/main" val="20003"/>
                    </a:ext>
                  </a:extLst>
                </a:gridCol>
              </a:tblGrid>
              <a:tr h="477600">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“Curiosity”</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“Commitment”</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“Practice”</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“Embedded”</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0"/>
                  </a:ext>
                </a:extLst>
              </a:tr>
              <a:tr h="449625">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1"/>
                  </a:ext>
                </a:extLst>
              </a:tr>
              <a:tr h="3926850">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Interest in expanding/adapting communications to reach and engage participants, patients, and/or communities most impacted by inequities</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understanding and advancing asset-based equity frames and narratives</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Beginning to evolve approach to communications to engage impacted participants, clients, patients and/or communities (e.g. featuring community voice)</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using communications to strategically highlight and advance opportunities to address inequities</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Testing, deploying asset-based equity frames and narratives</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Increasing focus on multilingual, multicultural content, channels to reach diverse audiences</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External communications are increasingly engaged as a strategy to drive towards equity goals</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Equity-focused narratives, strategic communications &amp; messaging used across the organization, internally and externally</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Clear and explicit articulation of how external communications is a part of the organization's strategy for driving towards equity goals</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Deep and sustained commitment to and practices in using multilingual, multicultural content, channels to reach diverse audiences</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2"/>
                  </a:ext>
                </a:extLst>
              </a:tr>
            </a:tbl>
          </a:graphicData>
        </a:graphic>
      </p:graphicFrame>
      <p:sp>
        <p:nvSpPr>
          <p:cNvPr id="705" name="Google Shape;705;p48"/>
          <p:cNvSpPr/>
          <p:nvPr/>
        </p:nvSpPr>
        <p:spPr>
          <a:xfrm>
            <a:off x="2560650" y="1173005"/>
            <a:ext cx="9306000" cy="523200"/>
          </a:xfrm>
          <a:prstGeom prst="leftRightArrow">
            <a:avLst>
              <a:gd name="adj1" fmla="val 58907"/>
              <a:gd name="adj2" fmla="val 88857"/>
            </a:avLst>
          </a:prstGeom>
          <a:solidFill>
            <a:srgbClr val="35AC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706" name="Google Shape;706;p48"/>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707" name="Google Shape;707;p48"/>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chemeClr val="bg1"/>
                </a:solidFill>
                <a:latin typeface="DM Serif display" pitchFamily="2" charset="0"/>
                <a:ea typeface="Roboto Medium"/>
                <a:cs typeface="Roboto Medium"/>
                <a:sym typeface="Roboto Medium"/>
              </a:rPr>
              <a:t>6) </a:t>
            </a:r>
            <a:r>
              <a:rPr lang="en-US" sz="2933" spc="100" dirty="0">
                <a:solidFill>
                  <a:srgbClr val="FFA700"/>
                </a:solidFill>
                <a:latin typeface="DM Serif display" pitchFamily="2" charset="0"/>
                <a:ea typeface="Roboto Medium"/>
                <a:cs typeface="Roboto Medium"/>
                <a:sym typeface="Roboto Medium"/>
              </a:rPr>
              <a:t>Communications &amp; Messaging</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712" name="Google Shape;712;p48"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r>
              <a:rPr lang="en-US" sz="1000" i="0" u="none" strike="noStrike" cap="none">
                <a:solidFill>
                  <a:schemeClr val="dk1"/>
                </a:solidFill>
                <a:latin typeface="Roboto"/>
                <a:ea typeface="Roboto"/>
                <a:cs typeface="Roboto"/>
                <a:sym typeface="Roboto"/>
              </a:rPr>
              <a:t> </a:t>
            </a:r>
            <a:endParaRPr sz="1000" i="0" u="none" strike="noStrike" cap="none">
              <a:solidFill>
                <a:schemeClr val="dk1"/>
              </a:solidFill>
              <a:latin typeface="Roboto"/>
              <a:ea typeface="Roboto"/>
              <a:cs typeface="Roboto"/>
              <a:sym typeface="Roboto"/>
            </a:endParaRPr>
          </a:p>
        </p:txBody>
      </p:sp>
      <p:sp>
        <p:nvSpPr>
          <p:cNvPr id="713" name="Google Shape;713;p48"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14" name="Google Shape;714;p48"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15" name="Google Shape;715;p48"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16" name="Google Shape;716;p48"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17" name="Google Shape;717;p48"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18" name="Google Shape;718;p48"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19" name="Google Shape;719;p48"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20" name="Google Shape;720;p48"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21" name="Google Shape;721;p48"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22" name="Google Shape;722;p48"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23" name="Google Shape;723;p48"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24" name="Google Shape;724;p48"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25" name="Google Shape;725;p48"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26" name="Google Shape;726;p48" descr="Post-it" title="Post-it"/>
          <p:cNvSpPr/>
          <p:nvPr/>
        </p:nvSpPr>
        <p:spPr>
          <a:xfrm>
            <a:off x="451553" y="4707527"/>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27" name="Google Shape;727;p48" descr="Post-it" title="Post-it"/>
          <p:cNvSpPr/>
          <p:nvPr/>
        </p:nvSpPr>
        <p:spPr>
          <a:xfrm>
            <a:off x="666953" y="46477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28" name="Google Shape;728;p48" descr="Post-it" title="Post-it"/>
          <p:cNvSpPr/>
          <p:nvPr/>
        </p:nvSpPr>
        <p:spPr>
          <a:xfrm>
            <a:off x="90875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29" name="Google Shape;729;p48"/>
          <p:cNvSpPr/>
          <p:nvPr/>
        </p:nvSpPr>
        <p:spPr>
          <a:xfrm>
            <a:off x="215799" y="2459975"/>
            <a:ext cx="2098013" cy="1579292"/>
          </a:xfrm>
          <a:prstGeom prst="rect">
            <a:avLst/>
          </a:prstGeom>
          <a:solidFill>
            <a:srgbClr val="FF7D7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100" b="1" dirty="0">
                <a:solidFill>
                  <a:schemeClr val="lt1"/>
                </a:solidFill>
                <a:latin typeface="Avenir Next LT Pro" panose="020B0504020202020204" pitchFamily="34" charset="0"/>
                <a:ea typeface="Roboto"/>
                <a:cs typeface="Roboto"/>
                <a:sym typeface="Roboto"/>
              </a:rPr>
              <a:t>Reflection considerations:</a:t>
            </a:r>
            <a:endParaRPr sz="1100" b="1"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Equity framing/narrative and relationship to strategic comms and messaging</a:t>
            </a:r>
            <a:endParaRPr sz="1000"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Multilingual/cultural content and channels appropriate to audiences</a:t>
            </a:r>
            <a:endParaRPr sz="1000" dirty="0">
              <a:solidFill>
                <a:srgbClr val="FFFFFF"/>
              </a:solidFill>
              <a:latin typeface="Avenir Next LT Pro" panose="020B0504020202020204" pitchFamily="34" charset="0"/>
              <a:ea typeface="Roboto"/>
              <a:cs typeface="Roboto"/>
              <a:sym typeface="Roboto"/>
            </a:endParaRPr>
          </a:p>
        </p:txBody>
      </p:sp>
      <p:cxnSp>
        <p:nvCxnSpPr>
          <p:cNvPr id="12" name="Google Shape;219;p37">
            <a:extLst>
              <a:ext uri="{FF2B5EF4-FFF2-40B4-BE49-F238E27FC236}">
                <a16:creationId xmlns:a16="http://schemas.microsoft.com/office/drawing/2014/main" id="{8FC287A8-1684-95A6-4D3B-78D3C7676C22}"/>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sp>
        <p:nvSpPr>
          <p:cNvPr id="2" name="Google Shape;346;p42">
            <a:extLst>
              <a:ext uri="{FF2B5EF4-FFF2-40B4-BE49-F238E27FC236}">
                <a16:creationId xmlns:a16="http://schemas.microsoft.com/office/drawing/2014/main" id="{58F9E4F9-3611-FF98-B1C5-C66FA838FB2A}"/>
              </a:ext>
            </a:extLst>
          </p:cNvPr>
          <p:cNvSpPr txBox="1"/>
          <p:nvPr/>
        </p:nvSpPr>
        <p:spPr>
          <a:xfrm>
            <a:off x="199100" y="5865547"/>
            <a:ext cx="1496400" cy="271500"/>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000"/>
              <a:buFont typeface="Libre Franklin"/>
              <a:buNone/>
            </a:pPr>
            <a:r>
              <a:rPr lang="en-US" sz="10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sticky note </a:t>
            </a:r>
            <a:r>
              <a:rPr lang="en-US"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stack</a:t>
            </a:r>
            <a:endParaRPr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0" marR="0" lvl="0" indent="0" algn="ctr" rtl="0">
              <a:spcBef>
                <a:spcPts val="0"/>
              </a:spcBef>
              <a:spcAft>
                <a:spcPts val="0"/>
              </a:spcAft>
              <a:buClr>
                <a:schemeClr val="dk1"/>
              </a:buClr>
              <a:buSzPts val="1000"/>
              <a:buFont typeface="Libre Franklin"/>
              <a:buNone/>
            </a:pPr>
            <a:r>
              <a:rPr lang="en-US"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add comments, questions, or rationale]</a:t>
            </a:r>
            <a:endParaRPr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3" name="Google Shape;345;p42">
            <a:extLst>
              <a:ext uri="{FF2B5EF4-FFF2-40B4-BE49-F238E27FC236}">
                <a16:creationId xmlns:a16="http://schemas.microsoft.com/office/drawing/2014/main" id="{1EB9BD6B-1B52-51EE-607D-C144BD350899}"/>
              </a:ext>
            </a:extLst>
          </p:cNvPr>
          <p:cNvSpPr txBox="1"/>
          <p:nvPr/>
        </p:nvSpPr>
        <p:spPr>
          <a:xfrm>
            <a:off x="152905" y="1004702"/>
            <a:ext cx="92940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rPr>
              <a:t>Where We Are</a:t>
            </a:r>
            <a:endParaRPr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4" name="Google Shape;378;p42">
            <a:extLst>
              <a:ext uri="{FF2B5EF4-FFF2-40B4-BE49-F238E27FC236}">
                <a16:creationId xmlns:a16="http://schemas.microsoft.com/office/drawing/2014/main" id="{E8303EC6-2B93-E64F-1D4A-23A8E992F0A6}"/>
              </a:ext>
            </a:extLst>
          </p:cNvPr>
          <p:cNvSpPr txBox="1"/>
          <p:nvPr/>
        </p:nvSpPr>
        <p:spPr>
          <a:xfrm>
            <a:off x="119800" y="1440057"/>
            <a:ext cx="100269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rPr>
              <a:t>Where We Want to Be</a:t>
            </a:r>
            <a:endParaRPr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5" name="Google Shape;341;p42">
            <a:extLst>
              <a:ext uri="{FF2B5EF4-FFF2-40B4-BE49-F238E27FC236}">
                <a16:creationId xmlns:a16="http://schemas.microsoft.com/office/drawing/2014/main" id="{7AA906F2-F626-19BA-C7FE-2D5BA70A83FA}"/>
              </a:ext>
            </a:extLst>
          </p:cNvPr>
          <p:cNvSpPr/>
          <p:nvPr/>
        </p:nvSpPr>
        <p:spPr>
          <a:xfrm>
            <a:off x="110819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26" name="Google Shape;367;p42">
            <a:extLst>
              <a:ext uri="{FF2B5EF4-FFF2-40B4-BE49-F238E27FC236}">
                <a16:creationId xmlns:a16="http://schemas.microsoft.com/office/drawing/2014/main" id="{59AC4F6C-766B-09DB-5807-44F83A89359C}"/>
              </a:ext>
            </a:extLst>
          </p:cNvPr>
          <p:cNvSpPr/>
          <p:nvPr/>
        </p:nvSpPr>
        <p:spPr>
          <a:xfrm>
            <a:off x="1065099" y="1480139"/>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7" name="Google Shape;367;p42">
            <a:extLst>
              <a:ext uri="{FF2B5EF4-FFF2-40B4-BE49-F238E27FC236}">
                <a16:creationId xmlns:a16="http://schemas.microsoft.com/office/drawing/2014/main" id="{88414DBA-48E9-4CB6-F060-8248DFC319E2}"/>
              </a:ext>
            </a:extLst>
          </p:cNvPr>
          <p:cNvSpPr/>
          <p:nvPr/>
        </p:nvSpPr>
        <p:spPr>
          <a:xfrm>
            <a:off x="1225177"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8" name="Google Shape;367;p42">
            <a:extLst>
              <a:ext uri="{FF2B5EF4-FFF2-40B4-BE49-F238E27FC236}">
                <a16:creationId xmlns:a16="http://schemas.microsoft.com/office/drawing/2014/main" id="{C5AEA6DC-54DF-8C4A-12CF-8021BE72D51B}"/>
              </a:ext>
            </a:extLst>
          </p:cNvPr>
          <p:cNvSpPr/>
          <p:nvPr/>
        </p:nvSpPr>
        <p:spPr>
          <a:xfrm>
            <a:off x="1428656"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9" name="Google Shape;367;p42">
            <a:extLst>
              <a:ext uri="{FF2B5EF4-FFF2-40B4-BE49-F238E27FC236}">
                <a16:creationId xmlns:a16="http://schemas.microsoft.com/office/drawing/2014/main" id="{959D64FC-D909-417B-BD91-20BAA35483A2}"/>
              </a:ext>
            </a:extLst>
          </p:cNvPr>
          <p:cNvSpPr/>
          <p:nvPr/>
        </p:nvSpPr>
        <p:spPr>
          <a:xfrm>
            <a:off x="1632135"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0" name="Google Shape;367;p42">
            <a:extLst>
              <a:ext uri="{FF2B5EF4-FFF2-40B4-BE49-F238E27FC236}">
                <a16:creationId xmlns:a16="http://schemas.microsoft.com/office/drawing/2014/main" id="{2CB6ED81-51DB-885A-EBD6-2C6B053A3B89}"/>
              </a:ext>
            </a:extLst>
          </p:cNvPr>
          <p:cNvSpPr/>
          <p:nvPr/>
        </p:nvSpPr>
        <p:spPr>
          <a:xfrm>
            <a:off x="1835613"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1" name="Google Shape;341;p42">
            <a:extLst>
              <a:ext uri="{FF2B5EF4-FFF2-40B4-BE49-F238E27FC236}">
                <a16:creationId xmlns:a16="http://schemas.microsoft.com/office/drawing/2014/main" id="{65815EC3-3F62-86B7-A60B-F6E99A37F2D3}"/>
              </a:ext>
            </a:extLst>
          </p:cNvPr>
          <p:cNvSpPr/>
          <p:nvPr/>
        </p:nvSpPr>
        <p:spPr>
          <a:xfrm>
            <a:off x="1256535"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2" name="Google Shape;341;p42">
            <a:extLst>
              <a:ext uri="{FF2B5EF4-FFF2-40B4-BE49-F238E27FC236}">
                <a16:creationId xmlns:a16="http://schemas.microsoft.com/office/drawing/2014/main" id="{66EB6A38-DFBB-EFEC-32DE-3FD5C8E2417B}"/>
              </a:ext>
            </a:extLst>
          </p:cNvPr>
          <p:cNvSpPr/>
          <p:nvPr/>
        </p:nvSpPr>
        <p:spPr>
          <a:xfrm>
            <a:off x="1404871"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3" name="Google Shape;341;p42">
            <a:extLst>
              <a:ext uri="{FF2B5EF4-FFF2-40B4-BE49-F238E27FC236}">
                <a16:creationId xmlns:a16="http://schemas.microsoft.com/office/drawing/2014/main" id="{E31E1400-F945-62B5-0BD5-34872384857A}"/>
              </a:ext>
            </a:extLst>
          </p:cNvPr>
          <p:cNvSpPr/>
          <p:nvPr/>
        </p:nvSpPr>
        <p:spPr>
          <a:xfrm>
            <a:off x="1553207"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4" name="Google Shape;341;p42">
            <a:extLst>
              <a:ext uri="{FF2B5EF4-FFF2-40B4-BE49-F238E27FC236}">
                <a16:creationId xmlns:a16="http://schemas.microsoft.com/office/drawing/2014/main" id="{6E127A44-0F61-898E-2D26-90C177C6C660}"/>
              </a:ext>
            </a:extLst>
          </p:cNvPr>
          <p:cNvSpPr/>
          <p:nvPr/>
        </p:nvSpPr>
        <p:spPr>
          <a:xfrm>
            <a:off x="1701543"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5" name="Google Shape;341;p42">
            <a:extLst>
              <a:ext uri="{FF2B5EF4-FFF2-40B4-BE49-F238E27FC236}">
                <a16:creationId xmlns:a16="http://schemas.microsoft.com/office/drawing/2014/main" id="{A9269DFF-1E65-85D6-0034-4F23BDABB993}"/>
              </a:ext>
            </a:extLst>
          </p:cNvPr>
          <p:cNvSpPr/>
          <p:nvPr/>
        </p:nvSpPr>
        <p:spPr>
          <a:xfrm>
            <a:off x="184987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6" name="Google Shape;341;p42">
            <a:extLst>
              <a:ext uri="{FF2B5EF4-FFF2-40B4-BE49-F238E27FC236}">
                <a16:creationId xmlns:a16="http://schemas.microsoft.com/office/drawing/2014/main" id="{E95ED14D-21CF-EC90-4D2D-FB028A8EBD96}"/>
              </a:ext>
            </a:extLst>
          </p:cNvPr>
          <p:cNvSpPr/>
          <p:nvPr/>
        </p:nvSpPr>
        <p:spPr>
          <a:xfrm>
            <a:off x="1998212"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grpSp>
        <p:nvGrpSpPr>
          <p:cNvPr id="15" name="Group 14">
            <a:extLst>
              <a:ext uri="{FF2B5EF4-FFF2-40B4-BE49-F238E27FC236}">
                <a16:creationId xmlns:a16="http://schemas.microsoft.com/office/drawing/2014/main" id="{312B1ECA-C4F4-6A3D-A533-7942DCFB9A99}"/>
              </a:ext>
            </a:extLst>
          </p:cNvPr>
          <p:cNvGrpSpPr/>
          <p:nvPr/>
        </p:nvGrpSpPr>
        <p:grpSpPr>
          <a:xfrm>
            <a:off x="0" y="6402336"/>
            <a:ext cx="12204495" cy="524700"/>
            <a:chOff x="0" y="6402336"/>
            <a:chExt cx="12204495" cy="524700"/>
          </a:xfrm>
        </p:grpSpPr>
        <p:grpSp>
          <p:nvGrpSpPr>
            <p:cNvPr id="16" name="Group 15">
              <a:extLst>
                <a:ext uri="{FF2B5EF4-FFF2-40B4-BE49-F238E27FC236}">
                  <a16:creationId xmlns:a16="http://schemas.microsoft.com/office/drawing/2014/main" id="{8F56758A-2898-6623-5CEB-9F31EF8964C7}"/>
                </a:ext>
              </a:extLst>
            </p:cNvPr>
            <p:cNvGrpSpPr/>
            <p:nvPr/>
          </p:nvGrpSpPr>
          <p:grpSpPr>
            <a:xfrm>
              <a:off x="0" y="6490239"/>
              <a:ext cx="12204495" cy="367762"/>
              <a:chOff x="0" y="6490239"/>
              <a:chExt cx="12204495" cy="367762"/>
            </a:xfrm>
          </p:grpSpPr>
          <p:sp>
            <p:nvSpPr>
              <p:cNvPr id="21" name="Google Shape;217;p37">
                <a:extLst>
                  <a:ext uri="{FF2B5EF4-FFF2-40B4-BE49-F238E27FC236}">
                    <a16:creationId xmlns:a16="http://schemas.microsoft.com/office/drawing/2014/main" id="{72956B5D-BF73-D958-B994-75BFFA9BE971}"/>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9" name="Google Shape;219;p37">
                <a:extLst>
                  <a:ext uri="{FF2B5EF4-FFF2-40B4-BE49-F238E27FC236}">
                    <a16:creationId xmlns:a16="http://schemas.microsoft.com/office/drawing/2014/main" id="{C946C19F-BB4A-75C5-83FC-9B977E15980D}"/>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0" name="Google Shape;225;p37">
                <a:extLst>
                  <a:ext uri="{FF2B5EF4-FFF2-40B4-BE49-F238E27FC236}">
                    <a16:creationId xmlns:a16="http://schemas.microsoft.com/office/drawing/2014/main" id="{561E6595-E9D8-9244-CD5E-A758F7EB5874}"/>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7" name="Google Shape;234;p38">
              <a:extLst>
                <a:ext uri="{FF2B5EF4-FFF2-40B4-BE49-F238E27FC236}">
                  <a16:creationId xmlns:a16="http://schemas.microsoft.com/office/drawing/2014/main" id="{BDD5CA69-8B30-0E90-F6A5-092507751764}"/>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13</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3" name="Google Shape;218;p37">
            <a:extLst>
              <a:ext uri="{FF2B5EF4-FFF2-40B4-BE49-F238E27FC236}">
                <a16:creationId xmlns:a16="http://schemas.microsoft.com/office/drawing/2014/main" id="{3857C84F-2661-2F61-4868-7674B903F797}"/>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4"/>
        <p:cNvGrpSpPr/>
        <p:nvPr/>
      </p:nvGrpSpPr>
      <p:grpSpPr>
        <a:xfrm>
          <a:off x="0" y="0"/>
          <a:ext cx="0" cy="0"/>
          <a:chOff x="0" y="0"/>
          <a:chExt cx="0" cy="0"/>
        </a:xfrm>
      </p:grpSpPr>
      <p:graphicFrame>
        <p:nvGraphicFramePr>
          <p:cNvPr id="765" name="Google Shape;765;p49"/>
          <p:cNvGraphicFramePr/>
          <p:nvPr>
            <p:extLst>
              <p:ext uri="{D42A27DB-BD31-4B8C-83A1-F6EECF244321}">
                <p14:modId xmlns:p14="http://schemas.microsoft.com/office/powerpoint/2010/main" val="1779773725"/>
              </p:ext>
            </p:extLst>
          </p:nvPr>
        </p:nvGraphicFramePr>
        <p:xfrm>
          <a:off x="2560600" y="784709"/>
          <a:ext cx="9306100" cy="5235090"/>
        </p:xfrm>
        <a:graphic>
          <a:graphicData uri="http://schemas.openxmlformats.org/drawingml/2006/table">
            <a:tbl>
              <a:tblPr>
                <a:noFill/>
                <a:tableStyleId>{21AA5BD7-730E-42D8-9243-BABD1F03BF4F}</a:tableStyleId>
              </a:tblPr>
              <a:tblGrid>
                <a:gridCol w="2326525">
                  <a:extLst>
                    <a:ext uri="{9D8B030D-6E8A-4147-A177-3AD203B41FA5}">
                      <a16:colId xmlns:a16="http://schemas.microsoft.com/office/drawing/2014/main" val="20000"/>
                    </a:ext>
                  </a:extLst>
                </a:gridCol>
                <a:gridCol w="2326525">
                  <a:extLst>
                    <a:ext uri="{9D8B030D-6E8A-4147-A177-3AD203B41FA5}">
                      <a16:colId xmlns:a16="http://schemas.microsoft.com/office/drawing/2014/main" val="20001"/>
                    </a:ext>
                  </a:extLst>
                </a:gridCol>
                <a:gridCol w="2326525">
                  <a:extLst>
                    <a:ext uri="{9D8B030D-6E8A-4147-A177-3AD203B41FA5}">
                      <a16:colId xmlns:a16="http://schemas.microsoft.com/office/drawing/2014/main" val="20002"/>
                    </a:ext>
                  </a:extLst>
                </a:gridCol>
                <a:gridCol w="2326525">
                  <a:extLst>
                    <a:ext uri="{9D8B030D-6E8A-4147-A177-3AD203B41FA5}">
                      <a16:colId xmlns:a16="http://schemas.microsoft.com/office/drawing/2014/main" val="20003"/>
                    </a:ext>
                  </a:extLst>
                </a:gridCol>
              </a:tblGrid>
              <a:tr h="477600">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“Curiosity”</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“Commitment”</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“Practice”</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“Embedded”</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0"/>
                  </a:ext>
                </a:extLst>
              </a:tr>
              <a:tr h="518350">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1"/>
                  </a:ext>
                </a:extLst>
              </a:tr>
              <a:tr h="3926850">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i="1" dirty="0">
                          <a:solidFill>
                            <a:schemeClr val="dk1"/>
                          </a:solidFill>
                          <a:latin typeface="Avenir Next LT Pro" panose="020B0504020202020204" pitchFamily="34" charset="0"/>
                          <a:ea typeface="Roboto"/>
                          <a:cs typeface="Roboto"/>
                          <a:sym typeface="Roboto"/>
                        </a:rPr>
                        <a:t>For intermediaries: </a:t>
                      </a:r>
                      <a:r>
                        <a:rPr lang="en-US" sz="1100" dirty="0">
                          <a:solidFill>
                            <a:schemeClr val="dk1"/>
                          </a:solidFill>
                          <a:latin typeface="Avenir Next LT Pro" panose="020B0504020202020204" pitchFamily="34" charset="0"/>
                          <a:ea typeface="Roboto"/>
                          <a:cs typeface="Roboto"/>
                          <a:sym typeface="Roboto"/>
                        </a:rPr>
                        <a:t>Some collection/review of client/community data to understand the extent to which outcomes differ by race, ethnicity, gender, income, place/ geography, etc.</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i="1" dirty="0">
                          <a:solidFill>
                            <a:schemeClr val="dk1"/>
                          </a:solidFill>
                          <a:latin typeface="Avenir Next LT Pro" panose="020B0504020202020204" pitchFamily="34" charset="0"/>
                          <a:ea typeface="Roboto"/>
                          <a:cs typeface="Roboto"/>
                          <a:sym typeface="Roboto"/>
                        </a:rPr>
                        <a:t>For those administering programs directly to individuals:</a:t>
                      </a:r>
                      <a:r>
                        <a:rPr lang="en-US" sz="1100" dirty="0">
                          <a:solidFill>
                            <a:schemeClr val="dk1"/>
                          </a:solidFill>
                          <a:latin typeface="Avenir Next LT Pro" panose="020B0504020202020204" pitchFamily="34" charset="0"/>
                          <a:ea typeface="Roboto"/>
                          <a:cs typeface="Roboto"/>
                          <a:sym typeface="Roboto"/>
                        </a:rPr>
                        <a:t> Some individual-level data are collected to understand the extent to which program participants are experiencing inequities by race, ethnicity, gender, income, place/ geography, etc.</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Expressed interest in analyzing data and using findings to inform program improvements to more effectively reduce inequities</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using data to understand inequities and progress towards reducing inequities, as expressed in.:</a:t>
                      </a:r>
                      <a:endParaRPr sz="1100" dirty="0">
                        <a:solidFill>
                          <a:schemeClr val="dk1"/>
                        </a:solidFill>
                        <a:latin typeface="Avenir Next LT Pro" panose="020B0504020202020204" pitchFamily="34" charset="0"/>
                        <a:ea typeface="Roboto"/>
                        <a:cs typeface="Roboto"/>
                        <a:sym typeface="Roboto"/>
                      </a:endParaRPr>
                    </a:p>
                    <a:p>
                      <a:pPr marL="40005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Internal evaluation and learning plan (e.g., through an equity- focused learning question)</a:t>
                      </a:r>
                      <a:endParaRPr sz="1000" dirty="0">
                        <a:solidFill>
                          <a:schemeClr val="dk1"/>
                        </a:solidFill>
                        <a:latin typeface="Avenir Next LT Pro" panose="020B0504020202020204" pitchFamily="34" charset="0"/>
                        <a:ea typeface="Roboto"/>
                        <a:cs typeface="Roboto"/>
                        <a:sym typeface="Roboto"/>
                      </a:endParaRPr>
                    </a:p>
                    <a:p>
                      <a:pPr marL="40005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Data model for programs (e.g. individual-level, patient-level, or community data to be collected) </a:t>
                      </a:r>
                      <a:endParaRPr sz="10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Beginning to collect data needed to understand experiences of inequities</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using accessible, culturally appropriate, and equitable evaluation and learning methods</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Choices and approaches in data collection, analysis, and reporting are consistently geared towards understanding inequities, e.g.:</a:t>
                      </a:r>
                      <a:endParaRPr sz="1100" dirty="0">
                        <a:solidFill>
                          <a:schemeClr val="dk1"/>
                        </a:solidFill>
                        <a:latin typeface="Avenir Next LT Pro" panose="020B0504020202020204" pitchFamily="34" charset="0"/>
                        <a:ea typeface="Roboto"/>
                        <a:cs typeface="Roboto"/>
                        <a:sym typeface="Roboto"/>
                      </a:endParaRPr>
                    </a:p>
                    <a:p>
                      <a:pPr marL="457200" marR="0" lvl="1"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Understanding differences in outcomes by race, ethnicity, gender, income, place/ geography, etc.</a:t>
                      </a:r>
                      <a:endParaRPr sz="1100" dirty="0">
                        <a:solidFill>
                          <a:schemeClr val="dk1"/>
                        </a:solidFill>
                        <a:latin typeface="Avenir Next LT Pro" panose="020B0504020202020204" pitchFamily="34" charset="0"/>
                        <a:ea typeface="Roboto"/>
                        <a:cs typeface="Roboto"/>
                        <a:sym typeface="Roboto"/>
                      </a:endParaRPr>
                    </a:p>
                    <a:p>
                      <a:pPr marL="457200" marR="0" lvl="1"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Identifying who experiences the greatest inequities</a:t>
                      </a:r>
                      <a:endParaRPr sz="1100" dirty="0">
                        <a:solidFill>
                          <a:schemeClr val="dk1"/>
                        </a:solidFill>
                        <a:latin typeface="Avenir Next LT Pro" panose="020B0504020202020204" pitchFamily="34" charset="0"/>
                        <a:ea typeface="Roboto"/>
                        <a:cs typeface="Roboto"/>
                        <a:sym typeface="Roboto"/>
                      </a:endParaRPr>
                    </a:p>
                    <a:p>
                      <a:pPr marL="457200" marR="0" lvl="1"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Intentional selection of the reference group</a:t>
                      </a:r>
                      <a:endParaRPr sz="1100" dirty="0">
                        <a:solidFill>
                          <a:schemeClr val="dk1"/>
                        </a:solidFill>
                        <a:latin typeface="Avenir Next LT Pro" panose="020B0504020202020204" pitchFamily="34" charset="0"/>
                        <a:ea typeface="Roboto"/>
                        <a:cs typeface="Roboto"/>
                        <a:sym typeface="Roboto"/>
                      </a:endParaRPr>
                    </a:p>
                    <a:p>
                      <a:pPr marL="457200" marR="0" lvl="1"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Oversampling of under-represented/smaller populations</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Results of equity-focused data analyses are regularly used for program improvement to increase equity</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Explicit articulation of how the organization's data and learning work engages equitable evaluation and research principles</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Clear and explicit approach to how data and learning drive  the organization's performance assessment, and ultimately organizational strategy to increase equity</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Data collection, analysis, and meaning-making conducted in partnership with community. Learning practices support multi-stakeholder reflection on activities &amp; outcomes. Stakeholder input drives strategy improvement in service of equity</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Learning contributes to systems change beyond own organization</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2"/>
                  </a:ext>
                </a:extLst>
              </a:tr>
            </a:tbl>
          </a:graphicData>
        </a:graphic>
      </p:graphicFrame>
      <p:sp>
        <p:nvSpPr>
          <p:cNvPr id="766" name="Google Shape;766;p49"/>
          <p:cNvSpPr/>
          <p:nvPr/>
        </p:nvSpPr>
        <p:spPr>
          <a:xfrm>
            <a:off x="2560650" y="1202607"/>
            <a:ext cx="9306000" cy="523200"/>
          </a:xfrm>
          <a:prstGeom prst="leftRightArrow">
            <a:avLst>
              <a:gd name="adj1" fmla="val 58907"/>
              <a:gd name="adj2" fmla="val 88857"/>
            </a:avLst>
          </a:prstGeom>
          <a:solidFill>
            <a:srgbClr val="35AC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767" name="Google Shape;767;p49"/>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768" name="Google Shape;768;p49"/>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chemeClr val="bg1"/>
                </a:solidFill>
                <a:latin typeface="DM Serif display" pitchFamily="2" charset="0"/>
                <a:ea typeface="Roboto Medium"/>
                <a:cs typeface="Roboto Medium"/>
                <a:sym typeface="Roboto Medium"/>
              </a:rPr>
              <a:t>7) </a:t>
            </a:r>
            <a:r>
              <a:rPr lang="en-US" sz="2933" spc="100" dirty="0">
                <a:solidFill>
                  <a:srgbClr val="FFA700"/>
                </a:solidFill>
                <a:latin typeface="DM Serif display" pitchFamily="2" charset="0"/>
                <a:ea typeface="Roboto Medium"/>
                <a:cs typeface="Roboto Medium"/>
                <a:sym typeface="Roboto Medium"/>
              </a:rPr>
              <a:t>Evaluation &amp; Learning</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773" name="Google Shape;773;p49" descr="Post-it" title="Post-it"/>
          <p:cNvSpPr/>
          <p:nvPr/>
        </p:nvSpPr>
        <p:spPr>
          <a:xfrm>
            <a:off x="178003" y="4833827"/>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r>
              <a:rPr lang="en-US" sz="1000" i="0" u="none" strike="noStrike" cap="none">
                <a:solidFill>
                  <a:schemeClr val="dk1"/>
                </a:solidFill>
                <a:latin typeface="Roboto"/>
                <a:ea typeface="Roboto"/>
                <a:cs typeface="Roboto"/>
                <a:sym typeface="Roboto"/>
              </a:rPr>
              <a:t> </a:t>
            </a:r>
            <a:endParaRPr sz="1000" i="0" u="none" strike="noStrike" cap="none">
              <a:solidFill>
                <a:schemeClr val="dk1"/>
              </a:solidFill>
              <a:latin typeface="Roboto"/>
              <a:ea typeface="Roboto"/>
              <a:cs typeface="Roboto"/>
              <a:sym typeface="Roboto"/>
            </a:endParaRPr>
          </a:p>
        </p:txBody>
      </p:sp>
      <p:sp>
        <p:nvSpPr>
          <p:cNvPr id="774" name="Google Shape;774;p49" descr="Post-it" title="Post-it"/>
          <p:cNvSpPr/>
          <p:nvPr/>
        </p:nvSpPr>
        <p:spPr>
          <a:xfrm>
            <a:off x="178003" y="4833827"/>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75" name="Google Shape;775;p49" descr="Post-it" title="Post-it"/>
          <p:cNvSpPr/>
          <p:nvPr/>
        </p:nvSpPr>
        <p:spPr>
          <a:xfrm>
            <a:off x="178003" y="4833827"/>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76" name="Google Shape;776;p49" descr="Post-it" title="Post-it"/>
          <p:cNvSpPr/>
          <p:nvPr/>
        </p:nvSpPr>
        <p:spPr>
          <a:xfrm>
            <a:off x="178003" y="4833827"/>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77" name="Google Shape;777;p49" descr="Post-it" title="Post-it"/>
          <p:cNvSpPr/>
          <p:nvPr/>
        </p:nvSpPr>
        <p:spPr>
          <a:xfrm>
            <a:off x="178003" y="4833827"/>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78" name="Google Shape;778;p49" descr="Post-it" title="Post-it"/>
          <p:cNvSpPr/>
          <p:nvPr/>
        </p:nvSpPr>
        <p:spPr>
          <a:xfrm>
            <a:off x="178003" y="4833827"/>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79" name="Google Shape;779;p49" descr="Post-it" title="Post-it"/>
          <p:cNvSpPr/>
          <p:nvPr/>
        </p:nvSpPr>
        <p:spPr>
          <a:xfrm>
            <a:off x="178003" y="4833827"/>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80" name="Google Shape;780;p49" descr="Post-it" title="Post-it"/>
          <p:cNvSpPr/>
          <p:nvPr/>
        </p:nvSpPr>
        <p:spPr>
          <a:xfrm>
            <a:off x="178003" y="4833827"/>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81" name="Google Shape;781;p49" descr="Post-it" title="Post-it"/>
          <p:cNvSpPr/>
          <p:nvPr/>
        </p:nvSpPr>
        <p:spPr>
          <a:xfrm>
            <a:off x="178003" y="4833827"/>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82" name="Google Shape;782;p49" descr="Post-it" title="Post-it"/>
          <p:cNvSpPr/>
          <p:nvPr/>
        </p:nvSpPr>
        <p:spPr>
          <a:xfrm>
            <a:off x="178003" y="4833827"/>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83" name="Google Shape;783;p49" descr="Post-it" title="Post-it"/>
          <p:cNvSpPr/>
          <p:nvPr/>
        </p:nvSpPr>
        <p:spPr>
          <a:xfrm>
            <a:off x="178003" y="4833827"/>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84" name="Google Shape;784;p49" descr="Post-it" title="Post-it"/>
          <p:cNvSpPr/>
          <p:nvPr/>
        </p:nvSpPr>
        <p:spPr>
          <a:xfrm>
            <a:off x="178003" y="4833827"/>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85" name="Google Shape;785;p49" descr="Post-it" title="Post-it"/>
          <p:cNvSpPr/>
          <p:nvPr/>
        </p:nvSpPr>
        <p:spPr>
          <a:xfrm>
            <a:off x="178003" y="4833827"/>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86" name="Google Shape;786;p49" descr="Post-it" title="Post-it"/>
          <p:cNvSpPr/>
          <p:nvPr/>
        </p:nvSpPr>
        <p:spPr>
          <a:xfrm>
            <a:off x="178003" y="4833827"/>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87" name="Google Shape;787;p49" descr="Post-it" title="Post-it"/>
          <p:cNvSpPr/>
          <p:nvPr/>
        </p:nvSpPr>
        <p:spPr>
          <a:xfrm>
            <a:off x="499153" y="4565627"/>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88" name="Google Shape;788;p49" descr="Post-it" title="Post-it"/>
          <p:cNvSpPr/>
          <p:nvPr/>
        </p:nvSpPr>
        <p:spPr>
          <a:xfrm>
            <a:off x="794453" y="466715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89" name="Google Shape;789;p49" descr="Post-it" title="Post-it"/>
          <p:cNvSpPr/>
          <p:nvPr/>
        </p:nvSpPr>
        <p:spPr>
          <a:xfrm>
            <a:off x="904353" y="4833827"/>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790" name="Google Shape;790;p49"/>
          <p:cNvSpPr/>
          <p:nvPr/>
        </p:nvSpPr>
        <p:spPr>
          <a:xfrm>
            <a:off x="215799" y="2459975"/>
            <a:ext cx="2098013" cy="1620094"/>
          </a:xfrm>
          <a:prstGeom prst="rect">
            <a:avLst/>
          </a:prstGeom>
          <a:solidFill>
            <a:srgbClr val="FF7D7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100" b="1" dirty="0">
                <a:solidFill>
                  <a:schemeClr val="lt1"/>
                </a:solidFill>
                <a:latin typeface="Avenir Next LT Pro" panose="020B0504020202020204" pitchFamily="34" charset="0"/>
                <a:ea typeface="Roboto"/>
                <a:cs typeface="Roboto"/>
                <a:sym typeface="Roboto"/>
              </a:rPr>
              <a:t>Reflection considerations:</a:t>
            </a:r>
            <a:endParaRPr sz="1100" b="1"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Use of data and learning to drive organizational strategy, program improvement to increase equity</a:t>
            </a:r>
            <a:endParaRPr sz="1000"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Engagement/Alignment with equitable evaluation concepts and approaches</a:t>
            </a:r>
            <a:endParaRPr sz="1000" dirty="0">
              <a:solidFill>
                <a:srgbClr val="FFFFFF"/>
              </a:solidFill>
              <a:latin typeface="Avenir Next LT Pro" panose="020B0504020202020204" pitchFamily="34" charset="0"/>
              <a:ea typeface="Roboto"/>
              <a:cs typeface="Roboto"/>
              <a:sym typeface="Roboto"/>
            </a:endParaRPr>
          </a:p>
        </p:txBody>
      </p:sp>
      <p:cxnSp>
        <p:nvCxnSpPr>
          <p:cNvPr id="2" name="Google Shape;515;p44">
            <a:extLst>
              <a:ext uri="{FF2B5EF4-FFF2-40B4-BE49-F238E27FC236}">
                <a16:creationId xmlns:a16="http://schemas.microsoft.com/office/drawing/2014/main" id="{C045AEE9-7F1F-3D1B-C1A4-A82681C92856}"/>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cxnSp>
        <p:nvCxnSpPr>
          <p:cNvPr id="6" name="Google Shape;219;p37">
            <a:extLst>
              <a:ext uri="{FF2B5EF4-FFF2-40B4-BE49-F238E27FC236}">
                <a16:creationId xmlns:a16="http://schemas.microsoft.com/office/drawing/2014/main" id="{04700C6D-B7C1-935C-8416-D3123C50350F}"/>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sp>
        <p:nvSpPr>
          <p:cNvPr id="9" name="Google Shape;346;p42">
            <a:extLst>
              <a:ext uri="{FF2B5EF4-FFF2-40B4-BE49-F238E27FC236}">
                <a16:creationId xmlns:a16="http://schemas.microsoft.com/office/drawing/2014/main" id="{2E9F0D70-5D7E-A5D7-1E9A-A08D8A02876B}"/>
              </a:ext>
            </a:extLst>
          </p:cNvPr>
          <p:cNvSpPr txBox="1"/>
          <p:nvPr/>
        </p:nvSpPr>
        <p:spPr>
          <a:xfrm>
            <a:off x="199100" y="5865547"/>
            <a:ext cx="1496400" cy="271500"/>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000"/>
              <a:buFont typeface="Libre Franklin"/>
              <a:buNone/>
            </a:pPr>
            <a:r>
              <a:rPr lang="en-US" sz="10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sticky note </a:t>
            </a:r>
            <a:r>
              <a:rPr lang="en-US"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stack</a:t>
            </a:r>
            <a:endParaRPr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0" marR="0" lvl="0" indent="0" algn="ctr" rtl="0">
              <a:spcBef>
                <a:spcPts val="0"/>
              </a:spcBef>
              <a:spcAft>
                <a:spcPts val="0"/>
              </a:spcAft>
              <a:buClr>
                <a:schemeClr val="dk1"/>
              </a:buClr>
              <a:buSzPts val="1000"/>
              <a:buFont typeface="Libre Franklin"/>
              <a:buNone/>
            </a:pPr>
            <a:r>
              <a:rPr lang="en-US"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add comments, questions, or rationale]</a:t>
            </a:r>
            <a:endParaRPr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10" name="Google Shape;345;p42">
            <a:extLst>
              <a:ext uri="{FF2B5EF4-FFF2-40B4-BE49-F238E27FC236}">
                <a16:creationId xmlns:a16="http://schemas.microsoft.com/office/drawing/2014/main" id="{A21507D7-CA81-9D64-03CB-ED0C845E7A9D}"/>
              </a:ext>
            </a:extLst>
          </p:cNvPr>
          <p:cNvSpPr txBox="1"/>
          <p:nvPr/>
        </p:nvSpPr>
        <p:spPr>
          <a:xfrm>
            <a:off x="152905" y="1004702"/>
            <a:ext cx="92940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rPr>
              <a:t>Where We Are</a:t>
            </a:r>
            <a:endParaRPr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11" name="Google Shape;378;p42">
            <a:extLst>
              <a:ext uri="{FF2B5EF4-FFF2-40B4-BE49-F238E27FC236}">
                <a16:creationId xmlns:a16="http://schemas.microsoft.com/office/drawing/2014/main" id="{245FD52A-7D6F-41A7-ACC5-7088DAF5844F}"/>
              </a:ext>
            </a:extLst>
          </p:cNvPr>
          <p:cNvSpPr txBox="1"/>
          <p:nvPr/>
        </p:nvSpPr>
        <p:spPr>
          <a:xfrm>
            <a:off x="119800" y="1440057"/>
            <a:ext cx="100269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rPr>
              <a:t>Where We Want to Be</a:t>
            </a:r>
            <a:endParaRPr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12" name="Google Shape;341;p42">
            <a:extLst>
              <a:ext uri="{FF2B5EF4-FFF2-40B4-BE49-F238E27FC236}">
                <a16:creationId xmlns:a16="http://schemas.microsoft.com/office/drawing/2014/main" id="{CB72BFFF-CD04-C220-E4D3-0A2ADF5357EA}"/>
              </a:ext>
            </a:extLst>
          </p:cNvPr>
          <p:cNvSpPr/>
          <p:nvPr/>
        </p:nvSpPr>
        <p:spPr>
          <a:xfrm>
            <a:off x="110819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13" name="Google Shape;367;p42">
            <a:extLst>
              <a:ext uri="{FF2B5EF4-FFF2-40B4-BE49-F238E27FC236}">
                <a16:creationId xmlns:a16="http://schemas.microsoft.com/office/drawing/2014/main" id="{C8802834-A1F1-DE28-C7FF-55D5CA265B01}"/>
              </a:ext>
            </a:extLst>
          </p:cNvPr>
          <p:cNvSpPr/>
          <p:nvPr/>
        </p:nvSpPr>
        <p:spPr>
          <a:xfrm>
            <a:off x="1065099" y="1480139"/>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14" name="Google Shape;367;p42">
            <a:extLst>
              <a:ext uri="{FF2B5EF4-FFF2-40B4-BE49-F238E27FC236}">
                <a16:creationId xmlns:a16="http://schemas.microsoft.com/office/drawing/2014/main" id="{6724D1E4-6166-C499-D295-F9EC069AA13C}"/>
              </a:ext>
            </a:extLst>
          </p:cNvPr>
          <p:cNvSpPr/>
          <p:nvPr/>
        </p:nvSpPr>
        <p:spPr>
          <a:xfrm>
            <a:off x="1225177"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15" name="Google Shape;367;p42">
            <a:extLst>
              <a:ext uri="{FF2B5EF4-FFF2-40B4-BE49-F238E27FC236}">
                <a16:creationId xmlns:a16="http://schemas.microsoft.com/office/drawing/2014/main" id="{63C9091B-4FD5-B0EE-16AC-623BAFBEDD05}"/>
              </a:ext>
            </a:extLst>
          </p:cNvPr>
          <p:cNvSpPr/>
          <p:nvPr/>
        </p:nvSpPr>
        <p:spPr>
          <a:xfrm>
            <a:off x="1428656"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16" name="Google Shape;367;p42">
            <a:extLst>
              <a:ext uri="{FF2B5EF4-FFF2-40B4-BE49-F238E27FC236}">
                <a16:creationId xmlns:a16="http://schemas.microsoft.com/office/drawing/2014/main" id="{387755CD-1F92-AEE5-FCD8-F4FF2D572EC8}"/>
              </a:ext>
            </a:extLst>
          </p:cNvPr>
          <p:cNvSpPr/>
          <p:nvPr/>
        </p:nvSpPr>
        <p:spPr>
          <a:xfrm>
            <a:off x="1632135"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17" name="Google Shape;367;p42">
            <a:extLst>
              <a:ext uri="{FF2B5EF4-FFF2-40B4-BE49-F238E27FC236}">
                <a16:creationId xmlns:a16="http://schemas.microsoft.com/office/drawing/2014/main" id="{D6D0C74B-DADE-6E3F-41D2-4B7D7570C88A}"/>
              </a:ext>
            </a:extLst>
          </p:cNvPr>
          <p:cNvSpPr/>
          <p:nvPr/>
        </p:nvSpPr>
        <p:spPr>
          <a:xfrm>
            <a:off x="1835613"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18" name="Google Shape;341;p42">
            <a:extLst>
              <a:ext uri="{FF2B5EF4-FFF2-40B4-BE49-F238E27FC236}">
                <a16:creationId xmlns:a16="http://schemas.microsoft.com/office/drawing/2014/main" id="{CE7AB372-0473-E9CD-D96F-F6218E905CB6}"/>
              </a:ext>
            </a:extLst>
          </p:cNvPr>
          <p:cNvSpPr/>
          <p:nvPr/>
        </p:nvSpPr>
        <p:spPr>
          <a:xfrm>
            <a:off x="1256535"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19" name="Google Shape;341;p42">
            <a:extLst>
              <a:ext uri="{FF2B5EF4-FFF2-40B4-BE49-F238E27FC236}">
                <a16:creationId xmlns:a16="http://schemas.microsoft.com/office/drawing/2014/main" id="{72776724-1CF6-F8A8-05D7-B81FE578069E}"/>
              </a:ext>
            </a:extLst>
          </p:cNvPr>
          <p:cNvSpPr/>
          <p:nvPr/>
        </p:nvSpPr>
        <p:spPr>
          <a:xfrm>
            <a:off x="1404871"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20" name="Google Shape;341;p42">
            <a:extLst>
              <a:ext uri="{FF2B5EF4-FFF2-40B4-BE49-F238E27FC236}">
                <a16:creationId xmlns:a16="http://schemas.microsoft.com/office/drawing/2014/main" id="{F39D07B4-64A8-306D-618C-2811F3F32297}"/>
              </a:ext>
            </a:extLst>
          </p:cNvPr>
          <p:cNvSpPr/>
          <p:nvPr/>
        </p:nvSpPr>
        <p:spPr>
          <a:xfrm>
            <a:off x="1553207"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21" name="Google Shape;341;p42">
            <a:extLst>
              <a:ext uri="{FF2B5EF4-FFF2-40B4-BE49-F238E27FC236}">
                <a16:creationId xmlns:a16="http://schemas.microsoft.com/office/drawing/2014/main" id="{8FB28C09-5251-3544-F5AF-8FEF477F856F}"/>
              </a:ext>
            </a:extLst>
          </p:cNvPr>
          <p:cNvSpPr/>
          <p:nvPr/>
        </p:nvSpPr>
        <p:spPr>
          <a:xfrm>
            <a:off x="1701543"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22" name="Google Shape;341;p42">
            <a:extLst>
              <a:ext uri="{FF2B5EF4-FFF2-40B4-BE49-F238E27FC236}">
                <a16:creationId xmlns:a16="http://schemas.microsoft.com/office/drawing/2014/main" id="{AE93A6D7-C254-37E0-2218-791B7BED5A15}"/>
              </a:ext>
            </a:extLst>
          </p:cNvPr>
          <p:cNvSpPr/>
          <p:nvPr/>
        </p:nvSpPr>
        <p:spPr>
          <a:xfrm>
            <a:off x="184987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23" name="Google Shape;341;p42">
            <a:extLst>
              <a:ext uri="{FF2B5EF4-FFF2-40B4-BE49-F238E27FC236}">
                <a16:creationId xmlns:a16="http://schemas.microsoft.com/office/drawing/2014/main" id="{623A054F-B0FC-84C0-802E-092778FB2AD1}"/>
              </a:ext>
            </a:extLst>
          </p:cNvPr>
          <p:cNvSpPr/>
          <p:nvPr/>
        </p:nvSpPr>
        <p:spPr>
          <a:xfrm>
            <a:off x="1998212"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grpSp>
        <p:nvGrpSpPr>
          <p:cNvPr id="30" name="Group 29">
            <a:extLst>
              <a:ext uri="{FF2B5EF4-FFF2-40B4-BE49-F238E27FC236}">
                <a16:creationId xmlns:a16="http://schemas.microsoft.com/office/drawing/2014/main" id="{84F0B406-FBE3-D4D4-7863-16509C896CCD}"/>
              </a:ext>
            </a:extLst>
          </p:cNvPr>
          <p:cNvGrpSpPr/>
          <p:nvPr/>
        </p:nvGrpSpPr>
        <p:grpSpPr>
          <a:xfrm>
            <a:off x="0" y="6402336"/>
            <a:ext cx="12204495" cy="524700"/>
            <a:chOff x="0" y="6402336"/>
            <a:chExt cx="12204495" cy="524700"/>
          </a:xfrm>
        </p:grpSpPr>
        <p:grpSp>
          <p:nvGrpSpPr>
            <p:cNvPr id="31" name="Group 30">
              <a:extLst>
                <a:ext uri="{FF2B5EF4-FFF2-40B4-BE49-F238E27FC236}">
                  <a16:creationId xmlns:a16="http://schemas.microsoft.com/office/drawing/2014/main" id="{0BA0B348-6BF1-4C90-A100-4F7794834AEA}"/>
                </a:ext>
              </a:extLst>
            </p:cNvPr>
            <p:cNvGrpSpPr/>
            <p:nvPr/>
          </p:nvGrpSpPr>
          <p:grpSpPr>
            <a:xfrm>
              <a:off x="0" y="6490239"/>
              <a:ext cx="12204495" cy="367762"/>
              <a:chOff x="0" y="6490239"/>
              <a:chExt cx="12204495" cy="367762"/>
            </a:xfrm>
          </p:grpSpPr>
          <p:sp>
            <p:nvSpPr>
              <p:cNvPr id="36" name="Google Shape;217;p37">
                <a:extLst>
                  <a:ext uri="{FF2B5EF4-FFF2-40B4-BE49-F238E27FC236}">
                    <a16:creationId xmlns:a16="http://schemas.microsoft.com/office/drawing/2014/main" id="{ABC4CA66-6380-8D75-6FD9-63EFC44F5FF7}"/>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34" name="Google Shape;219;p37">
                <a:extLst>
                  <a:ext uri="{FF2B5EF4-FFF2-40B4-BE49-F238E27FC236}">
                    <a16:creationId xmlns:a16="http://schemas.microsoft.com/office/drawing/2014/main" id="{6D2AB4C3-20DF-1CF4-53F4-267289DCD8A4}"/>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35" name="Google Shape;225;p37">
                <a:extLst>
                  <a:ext uri="{FF2B5EF4-FFF2-40B4-BE49-F238E27FC236}">
                    <a16:creationId xmlns:a16="http://schemas.microsoft.com/office/drawing/2014/main" id="{2C8C6478-DE64-68C2-4FAB-E0D5E241DDE2}"/>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32" name="Google Shape;234;p38">
              <a:extLst>
                <a:ext uri="{FF2B5EF4-FFF2-40B4-BE49-F238E27FC236}">
                  <a16:creationId xmlns:a16="http://schemas.microsoft.com/office/drawing/2014/main" id="{23BD0638-C52E-BDC9-E77B-BE81F4C3AB03}"/>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14</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3" name="Google Shape;218;p37">
            <a:extLst>
              <a:ext uri="{FF2B5EF4-FFF2-40B4-BE49-F238E27FC236}">
                <a16:creationId xmlns:a16="http://schemas.microsoft.com/office/drawing/2014/main" id="{A65E6592-5DBC-F99C-4704-77F8E78682DE}"/>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25"/>
        <p:cNvGrpSpPr/>
        <p:nvPr/>
      </p:nvGrpSpPr>
      <p:grpSpPr>
        <a:xfrm>
          <a:off x="0" y="0"/>
          <a:ext cx="0" cy="0"/>
          <a:chOff x="0" y="0"/>
          <a:chExt cx="0" cy="0"/>
        </a:xfrm>
      </p:grpSpPr>
      <p:graphicFrame>
        <p:nvGraphicFramePr>
          <p:cNvPr id="826" name="Google Shape;826;p50"/>
          <p:cNvGraphicFramePr/>
          <p:nvPr>
            <p:extLst>
              <p:ext uri="{D42A27DB-BD31-4B8C-83A1-F6EECF244321}">
                <p14:modId xmlns:p14="http://schemas.microsoft.com/office/powerpoint/2010/main" val="2841240129"/>
              </p:ext>
            </p:extLst>
          </p:nvPr>
        </p:nvGraphicFramePr>
        <p:xfrm>
          <a:off x="2560600" y="784709"/>
          <a:ext cx="9348975" cy="5104392"/>
        </p:xfrm>
        <a:graphic>
          <a:graphicData uri="http://schemas.openxmlformats.org/drawingml/2006/table">
            <a:tbl>
              <a:tblPr>
                <a:noFill/>
                <a:tableStyleId>{21AA5BD7-730E-42D8-9243-BABD1F03BF4F}</a:tableStyleId>
              </a:tblPr>
              <a:tblGrid>
                <a:gridCol w="2138975">
                  <a:extLst>
                    <a:ext uri="{9D8B030D-6E8A-4147-A177-3AD203B41FA5}">
                      <a16:colId xmlns:a16="http://schemas.microsoft.com/office/drawing/2014/main" val="20000"/>
                    </a:ext>
                  </a:extLst>
                </a:gridCol>
                <a:gridCol w="3100550">
                  <a:extLst>
                    <a:ext uri="{9D8B030D-6E8A-4147-A177-3AD203B41FA5}">
                      <a16:colId xmlns:a16="http://schemas.microsoft.com/office/drawing/2014/main" val="20001"/>
                    </a:ext>
                  </a:extLst>
                </a:gridCol>
                <a:gridCol w="2277750">
                  <a:extLst>
                    <a:ext uri="{9D8B030D-6E8A-4147-A177-3AD203B41FA5}">
                      <a16:colId xmlns:a16="http://schemas.microsoft.com/office/drawing/2014/main" val="20002"/>
                    </a:ext>
                  </a:extLst>
                </a:gridCol>
                <a:gridCol w="1831700">
                  <a:extLst>
                    <a:ext uri="{9D8B030D-6E8A-4147-A177-3AD203B41FA5}">
                      <a16:colId xmlns:a16="http://schemas.microsoft.com/office/drawing/2014/main" val="20003"/>
                    </a:ext>
                  </a:extLst>
                </a:gridCol>
              </a:tblGrid>
              <a:tr h="503323">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“Curiosity”</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“Commitment”</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“Practice”</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“Embedded”</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0"/>
                  </a:ext>
                </a:extLst>
              </a:tr>
              <a:tr h="464086">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1"/>
                  </a:ext>
                </a:extLst>
              </a:tr>
              <a:tr h="4113429">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Individual staff seek to clarify organization's equity focus/commitment</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Interest in exploring what equity could mean for its HR and talent management policies and practices* </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Organization begins to question staff diversity/ representation</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Interest in understanding and defining what cultural competence means specifically for the work of the organization</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changing HR and talent management policies and practices* to better support equity, e.g.: </a:t>
                      </a:r>
                      <a:endParaRPr sz="11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Building pipeline for staff of diverse candidates^</a:t>
                      </a:r>
                      <a:endParaRPr sz="10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Revising hiring to result in more diverse staff^; Revising performance expectations for hiring managers</a:t>
                      </a:r>
                      <a:endParaRPr sz="10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Increasing staff orientation/training on equity, diversity and inclusion</a:t>
                      </a:r>
                      <a:endParaRPr sz="10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Exploring how performance review, goal-setting, and professional development align with equity, diversity and inclusion</a:t>
                      </a:r>
                      <a:endParaRPr sz="10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Exploring how salary compensation align with equity, diversity and inclusion</a:t>
                      </a:r>
                      <a:endParaRPr sz="10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Understanding experience of diverse staff^, how these are impacted by existing HR and talent management policies and practices*, and increasing support for these staff</a:t>
                      </a:r>
                      <a:endParaRPr sz="10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understanding and defining what cultural competence means specifically for the work of the organization</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Staff education, engagement on defining what the organization's commitment to equity looks like in practice</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Equity priorities reflected in a majority of HR and talent management policies and practices*</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Changes in HR and talent management policies and practices* begin to result in:</a:t>
                      </a:r>
                      <a:endParaRPr sz="11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Increasing hiring and retention of diverse staff^</a:t>
                      </a:r>
                      <a:endParaRPr sz="10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Increasing advancement of diverse staff^ to senior levels in the organization (depending on size)</a:t>
                      </a:r>
                      <a:endParaRPr sz="1000" dirty="0">
                        <a:solidFill>
                          <a:schemeClr val="dk1"/>
                        </a:solidFill>
                        <a:latin typeface="Avenir Next LT Pro" panose="020B0504020202020204" pitchFamily="34" charset="0"/>
                        <a:ea typeface="Roboto"/>
                        <a:cs typeface="Roboto"/>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a:cs typeface="Roboto"/>
                          <a:sym typeface="Roboto"/>
                        </a:rPr>
                        <a:t>Improving experience/ satisfaction of diverse staff^ (as defined above)</a:t>
                      </a:r>
                      <a:endParaRPr sz="10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Clear definition of, commitment to and practicing of cultural competence in the organization</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Major organization investments to advance equity in HR and talent management policies, practices and priorities* leading to strong staff/HR indicators of equity (hiring, performance, retention, advancement, satisfaction)</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Radically diverse (reflecting communities served in addition to definition below^), culturally competent senior staff, board, and line staff</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2"/>
                  </a:ext>
                </a:extLst>
              </a:tr>
            </a:tbl>
          </a:graphicData>
        </a:graphic>
      </p:graphicFrame>
      <p:sp>
        <p:nvSpPr>
          <p:cNvPr id="827" name="Google Shape;827;p50"/>
          <p:cNvSpPr/>
          <p:nvPr/>
        </p:nvSpPr>
        <p:spPr>
          <a:xfrm>
            <a:off x="2560650" y="1173005"/>
            <a:ext cx="9306000" cy="523200"/>
          </a:xfrm>
          <a:prstGeom prst="leftRightArrow">
            <a:avLst>
              <a:gd name="adj1" fmla="val 58907"/>
              <a:gd name="adj2" fmla="val 88857"/>
            </a:avLst>
          </a:prstGeom>
          <a:solidFill>
            <a:srgbClr val="35AC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828" name="Google Shape;828;p50"/>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829" name="Google Shape;829;p50"/>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chemeClr val="bg1"/>
                </a:solidFill>
                <a:latin typeface="DM Serif display" pitchFamily="2" charset="0"/>
                <a:ea typeface="Roboto Medium"/>
                <a:cs typeface="Roboto Medium"/>
                <a:sym typeface="Roboto Medium"/>
              </a:rPr>
              <a:t>8) </a:t>
            </a:r>
            <a:r>
              <a:rPr lang="en-US" sz="2933" spc="100" dirty="0">
                <a:solidFill>
                  <a:srgbClr val="FFA700"/>
                </a:solidFill>
                <a:latin typeface="DM Serif display" pitchFamily="2" charset="0"/>
                <a:ea typeface="Roboto Medium"/>
                <a:cs typeface="Roboto Medium"/>
                <a:sym typeface="Roboto Medium"/>
              </a:rPr>
              <a:t>Organization - HR</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834" name="Google Shape;834;p50"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r>
              <a:rPr lang="en-US" sz="1000" i="0" u="none" strike="noStrike" cap="none">
                <a:solidFill>
                  <a:schemeClr val="dk1"/>
                </a:solidFill>
                <a:latin typeface="Roboto"/>
                <a:ea typeface="Roboto"/>
                <a:cs typeface="Roboto"/>
                <a:sym typeface="Roboto"/>
              </a:rPr>
              <a:t> </a:t>
            </a:r>
            <a:endParaRPr sz="1000" i="0" u="none" strike="noStrike" cap="none">
              <a:solidFill>
                <a:schemeClr val="dk1"/>
              </a:solidFill>
              <a:latin typeface="Roboto"/>
              <a:ea typeface="Roboto"/>
              <a:cs typeface="Roboto"/>
              <a:sym typeface="Roboto"/>
            </a:endParaRPr>
          </a:p>
        </p:txBody>
      </p:sp>
      <p:sp>
        <p:nvSpPr>
          <p:cNvPr id="835" name="Google Shape;835;p50"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36" name="Google Shape;836;p50"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37" name="Google Shape;837;p50"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38" name="Google Shape;838;p50"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39" name="Google Shape;839;p50"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40" name="Google Shape;840;p50"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41" name="Google Shape;841;p50"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42" name="Google Shape;842;p50"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43" name="Google Shape;843;p50"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44" name="Google Shape;844;p50"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45" name="Google Shape;845;p50"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46" name="Google Shape;846;p50"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47" name="Google Shape;847;p50"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48" name="Google Shape;848;p50" descr="Post-it" title="Post-it"/>
          <p:cNvSpPr/>
          <p:nvPr/>
        </p:nvSpPr>
        <p:spPr>
          <a:xfrm>
            <a:off x="307803" y="45759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49" name="Google Shape;849;p50" descr="Post-it" title="Post-it"/>
          <p:cNvSpPr/>
          <p:nvPr/>
        </p:nvSpPr>
        <p:spPr>
          <a:xfrm>
            <a:off x="587828" y="4707527"/>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50" name="Google Shape;850;p50" descr="Post-it" title="Post-it"/>
          <p:cNvSpPr/>
          <p:nvPr/>
        </p:nvSpPr>
        <p:spPr>
          <a:xfrm>
            <a:off x="7461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51" name="Google Shape;851;p50"/>
          <p:cNvSpPr/>
          <p:nvPr/>
        </p:nvSpPr>
        <p:spPr>
          <a:xfrm>
            <a:off x="208861" y="2228821"/>
            <a:ext cx="2167182" cy="2034300"/>
          </a:xfrm>
          <a:prstGeom prst="rect">
            <a:avLst/>
          </a:prstGeom>
          <a:solidFill>
            <a:srgbClr val="FF7D7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100" b="1" dirty="0">
                <a:solidFill>
                  <a:schemeClr val="lt1"/>
                </a:solidFill>
                <a:latin typeface="Avenir Next LT Pro" panose="020B0504020202020204" pitchFamily="34" charset="0"/>
                <a:ea typeface="Roboto"/>
                <a:cs typeface="Roboto"/>
                <a:sym typeface="Roboto"/>
              </a:rPr>
              <a:t>Reflection considerations:</a:t>
            </a:r>
            <a:endParaRPr sz="1100" b="1"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Level of org investment and change in HR and talent management policies and practices</a:t>
            </a:r>
            <a:endParaRPr sz="1000"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Degree to which investment and change is reflected in staff/HR indicators of equity</a:t>
            </a:r>
            <a:endParaRPr sz="1000"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Level of staff engagement, education, alignment and investment</a:t>
            </a:r>
            <a:endParaRPr sz="1000" dirty="0">
              <a:solidFill>
                <a:srgbClr val="FFFFFF"/>
              </a:solidFill>
              <a:latin typeface="Avenir Next LT Pro" panose="020B0504020202020204" pitchFamily="34" charset="0"/>
              <a:ea typeface="Roboto"/>
              <a:cs typeface="Roboto"/>
              <a:sym typeface="Roboto"/>
            </a:endParaRPr>
          </a:p>
          <a:p>
            <a:pPr marL="114300" marR="0" lvl="0" indent="-177800" algn="l" rtl="0">
              <a:lnSpc>
                <a:spcPct val="100000"/>
              </a:lnSpc>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Cultural competence of staff</a:t>
            </a:r>
            <a:endParaRPr sz="1000" dirty="0">
              <a:solidFill>
                <a:srgbClr val="FFFFFF"/>
              </a:solidFill>
              <a:latin typeface="Avenir Next LT Pro" panose="020B0504020202020204" pitchFamily="34" charset="0"/>
              <a:ea typeface="Roboto"/>
              <a:cs typeface="Roboto"/>
              <a:sym typeface="Roboto"/>
            </a:endParaRPr>
          </a:p>
        </p:txBody>
      </p:sp>
      <p:sp>
        <p:nvSpPr>
          <p:cNvPr id="880" name="Google Shape;880;p50"/>
          <p:cNvSpPr txBox="1"/>
          <p:nvPr/>
        </p:nvSpPr>
        <p:spPr>
          <a:xfrm>
            <a:off x="2576300" y="5797533"/>
            <a:ext cx="9090000"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dirty="0">
                <a:latin typeface="Avenir Next LT Pro" panose="020B0504020202020204" pitchFamily="34" charset="0"/>
                <a:ea typeface="Roboto"/>
                <a:cs typeface="Roboto"/>
                <a:sym typeface="Roboto"/>
              </a:rPr>
              <a:t>*HR and talent management policies and practices include: </a:t>
            </a:r>
            <a:r>
              <a:rPr lang="en-US" sz="900" dirty="0">
                <a:solidFill>
                  <a:schemeClr val="dk1"/>
                </a:solidFill>
                <a:latin typeface="Avenir Next LT Pro" panose="020B0504020202020204" pitchFamily="34" charset="0"/>
                <a:ea typeface="Roboto"/>
                <a:cs typeface="Roboto"/>
                <a:sym typeface="Roboto"/>
              </a:rPr>
              <a:t>staff hiring, recruitment, orientation/training, performance review, goal-setting, salary/compensation, professional </a:t>
            </a:r>
            <a:r>
              <a:rPr lang="en-US" sz="900" dirty="0" err="1">
                <a:solidFill>
                  <a:schemeClr val="dk1"/>
                </a:solidFill>
                <a:latin typeface="Avenir Next LT Pro" panose="020B0504020202020204" pitchFamily="34" charset="0"/>
                <a:ea typeface="Roboto"/>
                <a:cs typeface="Roboto"/>
                <a:sym typeface="Roboto"/>
              </a:rPr>
              <a:t>dev't</a:t>
            </a:r>
            <a:r>
              <a:rPr lang="en-US" sz="900" dirty="0">
                <a:solidFill>
                  <a:schemeClr val="dk1"/>
                </a:solidFill>
                <a:latin typeface="Avenir Next LT Pro" panose="020B0504020202020204" pitchFamily="34" charset="0"/>
                <a:ea typeface="Roboto"/>
                <a:cs typeface="Roboto"/>
                <a:sym typeface="Roboto"/>
              </a:rPr>
              <a:t> and ongoing support</a:t>
            </a:r>
            <a:endParaRPr sz="900" dirty="0">
              <a:solidFill>
                <a:schemeClr val="dk1"/>
              </a:solidFill>
              <a:latin typeface="Avenir Next LT Pro" panose="020B0504020202020204" pitchFamily="34" charset="0"/>
              <a:ea typeface="Roboto"/>
              <a:cs typeface="Roboto"/>
              <a:sym typeface="Roboto"/>
            </a:endParaRPr>
          </a:p>
          <a:p>
            <a:pPr marL="0" lvl="0" indent="0" algn="l" rtl="0">
              <a:spcBef>
                <a:spcPts val="0"/>
              </a:spcBef>
              <a:spcAft>
                <a:spcPts val="0"/>
              </a:spcAft>
              <a:buNone/>
            </a:pPr>
            <a:r>
              <a:rPr lang="en-US" sz="900" dirty="0">
                <a:solidFill>
                  <a:schemeClr val="dk1"/>
                </a:solidFill>
                <a:latin typeface="Avenir Next LT Pro" panose="020B0504020202020204" pitchFamily="34" charset="0"/>
                <a:ea typeface="Roboto"/>
                <a:cs typeface="Roboto"/>
                <a:sym typeface="Roboto"/>
              </a:rPr>
              <a:t>^Diverse staff defined as BIPOC or POC candidates, multilingual and multicultural candidates, and “unconventional” candidates (candidates of diverse backgrounds not typically represented among staff) </a:t>
            </a:r>
            <a:endParaRPr sz="900" dirty="0">
              <a:solidFill>
                <a:schemeClr val="dk1"/>
              </a:solidFill>
              <a:latin typeface="Avenir Next LT Pro" panose="020B0504020202020204" pitchFamily="34" charset="0"/>
              <a:ea typeface="Roboto"/>
              <a:cs typeface="Roboto"/>
              <a:sym typeface="Roboto"/>
            </a:endParaRPr>
          </a:p>
        </p:txBody>
      </p:sp>
      <p:cxnSp>
        <p:nvCxnSpPr>
          <p:cNvPr id="2" name="Google Shape;515;p44">
            <a:extLst>
              <a:ext uri="{FF2B5EF4-FFF2-40B4-BE49-F238E27FC236}">
                <a16:creationId xmlns:a16="http://schemas.microsoft.com/office/drawing/2014/main" id="{BE757A85-5396-D1CC-318D-CB6159A2FA47}"/>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cxnSp>
        <p:nvCxnSpPr>
          <p:cNvPr id="6" name="Google Shape;219;p37">
            <a:extLst>
              <a:ext uri="{FF2B5EF4-FFF2-40B4-BE49-F238E27FC236}">
                <a16:creationId xmlns:a16="http://schemas.microsoft.com/office/drawing/2014/main" id="{48D8162E-F6A2-616F-CDCC-309A4998BB47}"/>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sp>
        <p:nvSpPr>
          <p:cNvPr id="9" name="Google Shape;346;p42">
            <a:extLst>
              <a:ext uri="{FF2B5EF4-FFF2-40B4-BE49-F238E27FC236}">
                <a16:creationId xmlns:a16="http://schemas.microsoft.com/office/drawing/2014/main" id="{BB404D25-96DB-9C68-45B0-370867D5722D}"/>
              </a:ext>
            </a:extLst>
          </p:cNvPr>
          <p:cNvSpPr txBox="1"/>
          <p:nvPr/>
        </p:nvSpPr>
        <p:spPr>
          <a:xfrm>
            <a:off x="199100" y="5865547"/>
            <a:ext cx="1496400" cy="271500"/>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000"/>
              <a:buFont typeface="Libre Franklin"/>
              <a:buNone/>
            </a:pPr>
            <a:r>
              <a:rPr lang="en-US" sz="10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sticky note </a:t>
            </a:r>
            <a:r>
              <a:rPr lang="en-US"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stack</a:t>
            </a:r>
            <a:endParaRPr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0" marR="0" lvl="0" indent="0" algn="ctr" rtl="0">
              <a:spcBef>
                <a:spcPts val="0"/>
              </a:spcBef>
              <a:spcAft>
                <a:spcPts val="0"/>
              </a:spcAft>
              <a:buClr>
                <a:schemeClr val="dk1"/>
              </a:buClr>
              <a:buSzPts val="1000"/>
              <a:buFont typeface="Libre Franklin"/>
              <a:buNone/>
            </a:pPr>
            <a:r>
              <a:rPr lang="en-US"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add comments, questions, or rationale]</a:t>
            </a:r>
            <a:endParaRPr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4" name="Google Shape;345;p42">
            <a:extLst>
              <a:ext uri="{FF2B5EF4-FFF2-40B4-BE49-F238E27FC236}">
                <a16:creationId xmlns:a16="http://schemas.microsoft.com/office/drawing/2014/main" id="{525AC8B5-FAE6-E070-1A49-6A7F7A2964B5}"/>
              </a:ext>
            </a:extLst>
          </p:cNvPr>
          <p:cNvSpPr txBox="1"/>
          <p:nvPr/>
        </p:nvSpPr>
        <p:spPr>
          <a:xfrm>
            <a:off x="152905" y="1004702"/>
            <a:ext cx="92940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rPr>
              <a:t>Where We Are</a:t>
            </a:r>
            <a:endParaRPr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5" name="Google Shape;378;p42">
            <a:extLst>
              <a:ext uri="{FF2B5EF4-FFF2-40B4-BE49-F238E27FC236}">
                <a16:creationId xmlns:a16="http://schemas.microsoft.com/office/drawing/2014/main" id="{C5C2B1CC-FCEC-2982-1A80-03F379D76807}"/>
              </a:ext>
            </a:extLst>
          </p:cNvPr>
          <p:cNvSpPr txBox="1"/>
          <p:nvPr/>
        </p:nvSpPr>
        <p:spPr>
          <a:xfrm>
            <a:off x="119800" y="1440057"/>
            <a:ext cx="100269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rPr>
              <a:t>Where We Want to Be</a:t>
            </a:r>
            <a:endParaRPr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6" name="Google Shape;341;p42">
            <a:extLst>
              <a:ext uri="{FF2B5EF4-FFF2-40B4-BE49-F238E27FC236}">
                <a16:creationId xmlns:a16="http://schemas.microsoft.com/office/drawing/2014/main" id="{ADDF393E-9ACD-DE01-9735-A2E686661849}"/>
              </a:ext>
            </a:extLst>
          </p:cNvPr>
          <p:cNvSpPr/>
          <p:nvPr/>
        </p:nvSpPr>
        <p:spPr>
          <a:xfrm>
            <a:off x="110819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27" name="Google Shape;367;p42">
            <a:extLst>
              <a:ext uri="{FF2B5EF4-FFF2-40B4-BE49-F238E27FC236}">
                <a16:creationId xmlns:a16="http://schemas.microsoft.com/office/drawing/2014/main" id="{71954CE4-3D36-D482-3A62-3E17C8CF7EF5}"/>
              </a:ext>
            </a:extLst>
          </p:cNvPr>
          <p:cNvSpPr/>
          <p:nvPr/>
        </p:nvSpPr>
        <p:spPr>
          <a:xfrm>
            <a:off x="1065099" y="1480139"/>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8" name="Google Shape;367;p42">
            <a:extLst>
              <a:ext uri="{FF2B5EF4-FFF2-40B4-BE49-F238E27FC236}">
                <a16:creationId xmlns:a16="http://schemas.microsoft.com/office/drawing/2014/main" id="{6A79E59C-2CAC-16BE-4C5A-2C8BB2331B74}"/>
              </a:ext>
            </a:extLst>
          </p:cNvPr>
          <p:cNvSpPr/>
          <p:nvPr/>
        </p:nvSpPr>
        <p:spPr>
          <a:xfrm>
            <a:off x="1225177"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9" name="Google Shape;367;p42">
            <a:extLst>
              <a:ext uri="{FF2B5EF4-FFF2-40B4-BE49-F238E27FC236}">
                <a16:creationId xmlns:a16="http://schemas.microsoft.com/office/drawing/2014/main" id="{B811BAA2-0C0D-D0EE-7CBE-7B7FF7AA993F}"/>
              </a:ext>
            </a:extLst>
          </p:cNvPr>
          <p:cNvSpPr/>
          <p:nvPr/>
        </p:nvSpPr>
        <p:spPr>
          <a:xfrm>
            <a:off x="1428656"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0" name="Google Shape;367;p42">
            <a:extLst>
              <a:ext uri="{FF2B5EF4-FFF2-40B4-BE49-F238E27FC236}">
                <a16:creationId xmlns:a16="http://schemas.microsoft.com/office/drawing/2014/main" id="{166F3EB9-03EC-0FE4-C0A2-098299C586C9}"/>
              </a:ext>
            </a:extLst>
          </p:cNvPr>
          <p:cNvSpPr/>
          <p:nvPr/>
        </p:nvSpPr>
        <p:spPr>
          <a:xfrm>
            <a:off x="1632135"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1" name="Google Shape;367;p42">
            <a:extLst>
              <a:ext uri="{FF2B5EF4-FFF2-40B4-BE49-F238E27FC236}">
                <a16:creationId xmlns:a16="http://schemas.microsoft.com/office/drawing/2014/main" id="{F49FBEBC-617D-A54B-067A-4E09A5E7E535}"/>
              </a:ext>
            </a:extLst>
          </p:cNvPr>
          <p:cNvSpPr/>
          <p:nvPr/>
        </p:nvSpPr>
        <p:spPr>
          <a:xfrm>
            <a:off x="1835613"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2" name="Google Shape;341;p42">
            <a:extLst>
              <a:ext uri="{FF2B5EF4-FFF2-40B4-BE49-F238E27FC236}">
                <a16:creationId xmlns:a16="http://schemas.microsoft.com/office/drawing/2014/main" id="{73C152D5-453C-CCE9-1842-092D2D8F2563}"/>
              </a:ext>
            </a:extLst>
          </p:cNvPr>
          <p:cNvSpPr/>
          <p:nvPr/>
        </p:nvSpPr>
        <p:spPr>
          <a:xfrm>
            <a:off x="1256535"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3" name="Google Shape;341;p42">
            <a:extLst>
              <a:ext uri="{FF2B5EF4-FFF2-40B4-BE49-F238E27FC236}">
                <a16:creationId xmlns:a16="http://schemas.microsoft.com/office/drawing/2014/main" id="{1C0536BF-C729-AE14-9BE0-4E87DEF4104E}"/>
              </a:ext>
            </a:extLst>
          </p:cNvPr>
          <p:cNvSpPr/>
          <p:nvPr/>
        </p:nvSpPr>
        <p:spPr>
          <a:xfrm>
            <a:off x="1404871"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4" name="Google Shape;341;p42">
            <a:extLst>
              <a:ext uri="{FF2B5EF4-FFF2-40B4-BE49-F238E27FC236}">
                <a16:creationId xmlns:a16="http://schemas.microsoft.com/office/drawing/2014/main" id="{8D199B1D-3705-DDD2-B195-19C6DE71E518}"/>
              </a:ext>
            </a:extLst>
          </p:cNvPr>
          <p:cNvSpPr/>
          <p:nvPr/>
        </p:nvSpPr>
        <p:spPr>
          <a:xfrm>
            <a:off x="1553207"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5" name="Google Shape;341;p42">
            <a:extLst>
              <a:ext uri="{FF2B5EF4-FFF2-40B4-BE49-F238E27FC236}">
                <a16:creationId xmlns:a16="http://schemas.microsoft.com/office/drawing/2014/main" id="{903802F8-EE3F-67F1-B3FE-CF4FB1A7343C}"/>
              </a:ext>
            </a:extLst>
          </p:cNvPr>
          <p:cNvSpPr/>
          <p:nvPr/>
        </p:nvSpPr>
        <p:spPr>
          <a:xfrm>
            <a:off x="1701543"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6" name="Google Shape;341;p42">
            <a:extLst>
              <a:ext uri="{FF2B5EF4-FFF2-40B4-BE49-F238E27FC236}">
                <a16:creationId xmlns:a16="http://schemas.microsoft.com/office/drawing/2014/main" id="{E98E80A0-664F-E7FA-0691-ECE1533C54FC}"/>
              </a:ext>
            </a:extLst>
          </p:cNvPr>
          <p:cNvSpPr/>
          <p:nvPr/>
        </p:nvSpPr>
        <p:spPr>
          <a:xfrm>
            <a:off x="184987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7" name="Google Shape;341;p42">
            <a:extLst>
              <a:ext uri="{FF2B5EF4-FFF2-40B4-BE49-F238E27FC236}">
                <a16:creationId xmlns:a16="http://schemas.microsoft.com/office/drawing/2014/main" id="{549CD173-1873-DD71-2C4C-6EB33F83BD83}"/>
              </a:ext>
            </a:extLst>
          </p:cNvPr>
          <p:cNvSpPr/>
          <p:nvPr/>
        </p:nvSpPr>
        <p:spPr>
          <a:xfrm>
            <a:off x="1998212"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grpSp>
        <p:nvGrpSpPr>
          <p:cNvPr id="16" name="Group 15">
            <a:extLst>
              <a:ext uri="{FF2B5EF4-FFF2-40B4-BE49-F238E27FC236}">
                <a16:creationId xmlns:a16="http://schemas.microsoft.com/office/drawing/2014/main" id="{3DA1B6E0-C330-58A6-B843-1F43988FA3A7}"/>
              </a:ext>
            </a:extLst>
          </p:cNvPr>
          <p:cNvGrpSpPr/>
          <p:nvPr/>
        </p:nvGrpSpPr>
        <p:grpSpPr>
          <a:xfrm>
            <a:off x="0" y="6402336"/>
            <a:ext cx="12204495" cy="524700"/>
            <a:chOff x="0" y="6402336"/>
            <a:chExt cx="12204495" cy="524700"/>
          </a:xfrm>
        </p:grpSpPr>
        <p:grpSp>
          <p:nvGrpSpPr>
            <p:cNvPr id="17" name="Group 16">
              <a:extLst>
                <a:ext uri="{FF2B5EF4-FFF2-40B4-BE49-F238E27FC236}">
                  <a16:creationId xmlns:a16="http://schemas.microsoft.com/office/drawing/2014/main" id="{164896D2-4119-A2C8-CB6D-5673F88F9EEA}"/>
                </a:ext>
              </a:extLst>
            </p:cNvPr>
            <p:cNvGrpSpPr/>
            <p:nvPr/>
          </p:nvGrpSpPr>
          <p:grpSpPr>
            <a:xfrm>
              <a:off x="0" y="6490239"/>
              <a:ext cx="12204495" cy="367762"/>
              <a:chOff x="0" y="6490239"/>
              <a:chExt cx="12204495" cy="367762"/>
            </a:xfrm>
          </p:grpSpPr>
          <p:sp>
            <p:nvSpPr>
              <p:cNvPr id="22" name="Google Shape;217;p37">
                <a:extLst>
                  <a:ext uri="{FF2B5EF4-FFF2-40B4-BE49-F238E27FC236}">
                    <a16:creationId xmlns:a16="http://schemas.microsoft.com/office/drawing/2014/main" id="{C68C3709-C3DF-3F26-2D2B-FDD7923717C6}"/>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20" name="Google Shape;219;p37">
                <a:extLst>
                  <a:ext uri="{FF2B5EF4-FFF2-40B4-BE49-F238E27FC236}">
                    <a16:creationId xmlns:a16="http://schemas.microsoft.com/office/drawing/2014/main" id="{AB5643D8-8399-110F-6D08-165E0E404FD0}"/>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1" name="Google Shape;225;p37">
                <a:extLst>
                  <a:ext uri="{FF2B5EF4-FFF2-40B4-BE49-F238E27FC236}">
                    <a16:creationId xmlns:a16="http://schemas.microsoft.com/office/drawing/2014/main" id="{E2BE51C9-9BD0-E137-61E2-9E2D9962F384}"/>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8" name="Google Shape;234;p38">
              <a:extLst>
                <a:ext uri="{FF2B5EF4-FFF2-40B4-BE49-F238E27FC236}">
                  <a16:creationId xmlns:a16="http://schemas.microsoft.com/office/drawing/2014/main" id="{76A0CE09-721E-8335-D936-D0B3C98F2526}"/>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15</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3" name="Google Shape;218;p37">
            <a:extLst>
              <a:ext uri="{FF2B5EF4-FFF2-40B4-BE49-F238E27FC236}">
                <a16:creationId xmlns:a16="http://schemas.microsoft.com/office/drawing/2014/main" id="{DECDC022-B146-768D-F36A-E17EB596CDEF}"/>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7"/>
        <p:cNvGrpSpPr/>
        <p:nvPr/>
      </p:nvGrpSpPr>
      <p:grpSpPr>
        <a:xfrm>
          <a:off x="0" y="0"/>
          <a:ext cx="0" cy="0"/>
          <a:chOff x="0" y="0"/>
          <a:chExt cx="0" cy="0"/>
        </a:xfrm>
      </p:grpSpPr>
      <p:graphicFrame>
        <p:nvGraphicFramePr>
          <p:cNvPr id="888" name="Google Shape;888;p51"/>
          <p:cNvGraphicFramePr/>
          <p:nvPr>
            <p:extLst>
              <p:ext uri="{D42A27DB-BD31-4B8C-83A1-F6EECF244321}">
                <p14:modId xmlns:p14="http://schemas.microsoft.com/office/powerpoint/2010/main" val="3428799516"/>
              </p:ext>
            </p:extLst>
          </p:nvPr>
        </p:nvGraphicFramePr>
        <p:xfrm>
          <a:off x="2560600" y="784709"/>
          <a:ext cx="9306100" cy="4932840"/>
        </p:xfrm>
        <a:graphic>
          <a:graphicData uri="http://schemas.openxmlformats.org/drawingml/2006/table">
            <a:tbl>
              <a:tblPr>
                <a:noFill/>
                <a:tableStyleId>{21AA5BD7-730E-42D8-9243-BABD1F03BF4F}</a:tableStyleId>
              </a:tblPr>
              <a:tblGrid>
                <a:gridCol w="2326525">
                  <a:extLst>
                    <a:ext uri="{9D8B030D-6E8A-4147-A177-3AD203B41FA5}">
                      <a16:colId xmlns:a16="http://schemas.microsoft.com/office/drawing/2014/main" val="20000"/>
                    </a:ext>
                  </a:extLst>
                </a:gridCol>
                <a:gridCol w="2326525">
                  <a:extLst>
                    <a:ext uri="{9D8B030D-6E8A-4147-A177-3AD203B41FA5}">
                      <a16:colId xmlns:a16="http://schemas.microsoft.com/office/drawing/2014/main" val="20001"/>
                    </a:ext>
                  </a:extLst>
                </a:gridCol>
                <a:gridCol w="2326525">
                  <a:extLst>
                    <a:ext uri="{9D8B030D-6E8A-4147-A177-3AD203B41FA5}">
                      <a16:colId xmlns:a16="http://schemas.microsoft.com/office/drawing/2014/main" val="20002"/>
                    </a:ext>
                  </a:extLst>
                </a:gridCol>
                <a:gridCol w="2326525">
                  <a:extLst>
                    <a:ext uri="{9D8B030D-6E8A-4147-A177-3AD203B41FA5}">
                      <a16:colId xmlns:a16="http://schemas.microsoft.com/office/drawing/2014/main" val="20003"/>
                    </a:ext>
                  </a:extLst>
                </a:gridCol>
              </a:tblGrid>
              <a:tr h="477600">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“Curiosity”</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“Commitment”</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“Practice”</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“Embedded”</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0"/>
                  </a:ext>
                </a:extLst>
              </a:tr>
              <a:tr h="518350">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lgn="ctr">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1"/>
                  </a:ext>
                </a:extLst>
              </a:tr>
              <a:tr h="3926850">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Organization begins to explore what equity could mean for its financial and fundraising practices, policies and operations (e.g. budgeting process, vendor/client selection, investments, fundraising approach, facilities management, work methodologies, department and staff work plans)</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embedding equity more deeply in financial, fundraising and other operational practices and policies</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Organizational alignment on equity priorities, and these priorities increasingly show up in finance, fundraising and operations, including, e.g.:</a:t>
                      </a:r>
                      <a:endParaRPr sz="1100" dirty="0">
                        <a:solidFill>
                          <a:schemeClr val="dk1"/>
                        </a:solidFill>
                        <a:latin typeface="Avenir Next LT Pro" panose="020B0504020202020204" pitchFamily="34" charset="0"/>
                        <a:ea typeface="Roboto"/>
                        <a:cs typeface="Roboto"/>
                        <a:sym typeface="Roboto"/>
                      </a:endParaRPr>
                    </a:p>
                    <a:p>
                      <a:pPr marL="457200" marR="0" lvl="1"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Organizational budget/ resource allocation</a:t>
                      </a:r>
                      <a:endParaRPr sz="1100" dirty="0">
                        <a:solidFill>
                          <a:schemeClr val="dk1"/>
                        </a:solidFill>
                        <a:latin typeface="Avenir Next LT Pro" panose="020B0504020202020204" pitchFamily="34" charset="0"/>
                        <a:ea typeface="Roboto"/>
                        <a:cs typeface="Roboto"/>
                        <a:sym typeface="Roboto"/>
                      </a:endParaRPr>
                    </a:p>
                    <a:p>
                      <a:pPr marL="457200" marR="0" lvl="1"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Vendor/Client selection</a:t>
                      </a:r>
                      <a:endParaRPr sz="1100" dirty="0">
                        <a:solidFill>
                          <a:schemeClr val="dk1"/>
                        </a:solidFill>
                        <a:latin typeface="Avenir Next LT Pro" panose="020B0504020202020204" pitchFamily="34" charset="0"/>
                        <a:ea typeface="Roboto"/>
                        <a:cs typeface="Roboto"/>
                        <a:sym typeface="Roboto"/>
                      </a:endParaRPr>
                    </a:p>
                    <a:p>
                      <a:pPr marL="457200" marR="0" lvl="1"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Fundraising approaches and proposals</a:t>
                      </a:r>
                      <a:endParaRPr sz="1100" dirty="0">
                        <a:solidFill>
                          <a:schemeClr val="dk1"/>
                        </a:solidFill>
                        <a:latin typeface="Avenir Next LT Pro" panose="020B0504020202020204" pitchFamily="34" charset="0"/>
                        <a:ea typeface="Roboto"/>
                        <a:cs typeface="Roboto"/>
                        <a:sym typeface="Roboto"/>
                      </a:endParaRPr>
                    </a:p>
                    <a:p>
                      <a:pPr marL="457200" marR="0" lvl="1"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Work methodologies and approaches</a:t>
                      </a:r>
                      <a:endParaRPr sz="1100" dirty="0">
                        <a:solidFill>
                          <a:schemeClr val="dk1"/>
                        </a:solidFill>
                        <a:latin typeface="Avenir Next LT Pro" panose="020B0504020202020204" pitchFamily="34" charset="0"/>
                        <a:ea typeface="Roboto"/>
                        <a:cs typeface="Roboto"/>
                        <a:sym typeface="Roboto"/>
                      </a:endParaRPr>
                    </a:p>
                    <a:p>
                      <a:pPr marL="457200" marR="0" lvl="1"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Staff and department work plans</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Increasingly diverse staff at more levels of the organization are engaged in helping to set budget priorities, to review and manage finances, and to using the organization’s financial resources in a variety of ways to keep it accountable to strategic goals around equity</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Major organization investments to advance equity are visible (e.g. in the budget/resource allocation, vendor/client selection, fundraising documents, operations manuals, work methodologies, other financial and operational artifacts)</a:t>
                      </a:r>
                      <a:endParaRPr sz="1100" dirty="0">
                        <a:solidFill>
                          <a:schemeClr val="dk1"/>
                        </a:solidFill>
                        <a:latin typeface="Avenir Next LT Pro" panose="020B0504020202020204" pitchFamily="34" charset="0"/>
                        <a:ea typeface="Roboto"/>
                        <a:cs typeface="Roboto"/>
                        <a:sym typeface="Roboto"/>
                      </a:endParaRPr>
                    </a:p>
                  </a:txBody>
                  <a:tcPr marL="28575" marR="28575" marT="19050" marB="1905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2"/>
                  </a:ext>
                </a:extLst>
              </a:tr>
            </a:tbl>
          </a:graphicData>
        </a:graphic>
      </p:graphicFrame>
      <p:sp>
        <p:nvSpPr>
          <p:cNvPr id="889" name="Google Shape;889;p51"/>
          <p:cNvSpPr/>
          <p:nvPr/>
        </p:nvSpPr>
        <p:spPr>
          <a:xfrm>
            <a:off x="2560650" y="1202607"/>
            <a:ext cx="9306000" cy="523200"/>
          </a:xfrm>
          <a:prstGeom prst="leftRightArrow">
            <a:avLst>
              <a:gd name="adj1" fmla="val 58907"/>
              <a:gd name="adj2" fmla="val 88857"/>
            </a:avLst>
          </a:prstGeom>
          <a:solidFill>
            <a:srgbClr val="35AC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890" name="Google Shape;890;p51"/>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891" name="Google Shape;891;p51"/>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chemeClr val="bg1"/>
                </a:solidFill>
                <a:latin typeface="DM Serif display" pitchFamily="2" charset="0"/>
                <a:ea typeface="Roboto Medium"/>
                <a:cs typeface="Roboto Medium"/>
                <a:sym typeface="Roboto Medium"/>
              </a:rPr>
              <a:t>9) </a:t>
            </a:r>
            <a:r>
              <a:rPr lang="en-US" sz="2933" spc="100" dirty="0">
                <a:solidFill>
                  <a:srgbClr val="FFA700"/>
                </a:solidFill>
                <a:latin typeface="DM Serif display" pitchFamily="2" charset="0"/>
                <a:ea typeface="Roboto Medium"/>
                <a:cs typeface="Roboto Medium"/>
                <a:sym typeface="Roboto Medium"/>
              </a:rPr>
              <a:t>Organization - Finance &amp; Operations</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897" name="Google Shape;897;p51"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r>
              <a:rPr lang="en-US" sz="1000" i="0" u="none" strike="noStrike" cap="none">
                <a:solidFill>
                  <a:schemeClr val="dk1"/>
                </a:solidFill>
                <a:latin typeface="Roboto"/>
                <a:ea typeface="Roboto"/>
                <a:cs typeface="Roboto"/>
                <a:sym typeface="Roboto"/>
              </a:rPr>
              <a:t> </a:t>
            </a:r>
            <a:endParaRPr sz="1000" i="0" u="none" strike="noStrike" cap="none">
              <a:solidFill>
                <a:schemeClr val="dk1"/>
              </a:solidFill>
              <a:latin typeface="Roboto"/>
              <a:ea typeface="Roboto"/>
              <a:cs typeface="Roboto"/>
              <a:sym typeface="Roboto"/>
            </a:endParaRPr>
          </a:p>
        </p:txBody>
      </p:sp>
      <p:sp>
        <p:nvSpPr>
          <p:cNvPr id="898" name="Google Shape;898;p51"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899" name="Google Shape;899;p51"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00" name="Google Shape;900;p51"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01" name="Google Shape;901;p51"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02" name="Google Shape;902;p51"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03" name="Google Shape;903;p51"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04" name="Google Shape;904;p51"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05" name="Google Shape;905;p51"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06" name="Google Shape;906;p51"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07" name="Google Shape;907;p51"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08" name="Google Shape;908;p51"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09" name="Google Shape;909;p51"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10" name="Google Shape;910;p51"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11" name="Google Shape;911;p51" descr="Post-it" title="Post-it"/>
          <p:cNvSpPr/>
          <p:nvPr/>
        </p:nvSpPr>
        <p:spPr>
          <a:xfrm>
            <a:off x="451553" y="4707527"/>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12" name="Google Shape;912;p51" descr="Post-it" title="Post-it"/>
          <p:cNvSpPr/>
          <p:nvPr/>
        </p:nvSpPr>
        <p:spPr>
          <a:xfrm>
            <a:off x="746103" y="463495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13" name="Google Shape;913;p51" descr="Post-it" title="Post-it"/>
          <p:cNvSpPr/>
          <p:nvPr/>
        </p:nvSpPr>
        <p:spPr>
          <a:xfrm>
            <a:off x="102305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914" name="Google Shape;914;p51"/>
          <p:cNvSpPr/>
          <p:nvPr/>
        </p:nvSpPr>
        <p:spPr>
          <a:xfrm>
            <a:off x="215799" y="2459975"/>
            <a:ext cx="2098013" cy="1177720"/>
          </a:xfrm>
          <a:prstGeom prst="rect">
            <a:avLst/>
          </a:prstGeom>
          <a:solidFill>
            <a:srgbClr val="FF7D7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100" b="1" dirty="0">
                <a:solidFill>
                  <a:schemeClr val="lt1"/>
                </a:solidFill>
                <a:latin typeface="Avenir Next LT Pro" panose="020B0504020202020204" pitchFamily="34" charset="0"/>
                <a:ea typeface="Roboto"/>
                <a:cs typeface="Roboto"/>
                <a:sym typeface="Roboto"/>
              </a:rPr>
              <a:t>Reflection considerations:</a:t>
            </a:r>
            <a:endParaRPr sz="1100" b="1" dirty="0">
              <a:solidFill>
                <a:srgbClr val="FFFFFF"/>
              </a:solidFill>
              <a:latin typeface="Avenir Next LT Pro" panose="020B0504020202020204" pitchFamily="34" charset="0"/>
              <a:ea typeface="Roboto"/>
              <a:cs typeface="Roboto"/>
              <a:sym typeface="Roboto"/>
            </a:endParaRPr>
          </a:p>
          <a:p>
            <a:pPr marL="171450" lvl="0" indent="-177800" algn="l" rtl="0">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Level of org investment in equity, as reflected in finances and operations</a:t>
            </a:r>
            <a:endParaRPr sz="1000" dirty="0">
              <a:solidFill>
                <a:srgbClr val="FFFFFF"/>
              </a:solidFill>
              <a:latin typeface="Avenir Next LT Pro" panose="020B0504020202020204" pitchFamily="34" charset="0"/>
              <a:ea typeface="Roboto"/>
              <a:cs typeface="Roboto"/>
              <a:sym typeface="Roboto"/>
            </a:endParaRPr>
          </a:p>
        </p:txBody>
      </p:sp>
      <p:cxnSp>
        <p:nvCxnSpPr>
          <p:cNvPr id="2" name="Google Shape;515;p44">
            <a:extLst>
              <a:ext uri="{FF2B5EF4-FFF2-40B4-BE49-F238E27FC236}">
                <a16:creationId xmlns:a16="http://schemas.microsoft.com/office/drawing/2014/main" id="{5F4A0790-57A9-9E75-B8B5-560CB7142EAF}"/>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cxnSp>
        <p:nvCxnSpPr>
          <p:cNvPr id="6" name="Google Shape;219;p37">
            <a:extLst>
              <a:ext uri="{FF2B5EF4-FFF2-40B4-BE49-F238E27FC236}">
                <a16:creationId xmlns:a16="http://schemas.microsoft.com/office/drawing/2014/main" id="{42F9529E-5705-3121-4B35-4D289090C1FC}"/>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sp>
        <p:nvSpPr>
          <p:cNvPr id="9" name="Google Shape;346;p42">
            <a:extLst>
              <a:ext uri="{FF2B5EF4-FFF2-40B4-BE49-F238E27FC236}">
                <a16:creationId xmlns:a16="http://schemas.microsoft.com/office/drawing/2014/main" id="{F9F50E9F-26D9-47D4-0912-43437C7EA720}"/>
              </a:ext>
            </a:extLst>
          </p:cNvPr>
          <p:cNvSpPr txBox="1"/>
          <p:nvPr/>
        </p:nvSpPr>
        <p:spPr>
          <a:xfrm>
            <a:off x="199100" y="5865547"/>
            <a:ext cx="1496400" cy="271500"/>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000"/>
              <a:buFont typeface="Libre Franklin"/>
              <a:buNone/>
            </a:pPr>
            <a:r>
              <a:rPr lang="en-US" sz="10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sticky note </a:t>
            </a:r>
            <a:r>
              <a:rPr lang="en-US"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stack</a:t>
            </a:r>
            <a:endParaRPr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0" marR="0" lvl="0" indent="0" algn="ctr" rtl="0">
              <a:spcBef>
                <a:spcPts val="0"/>
              </a:spcBef>
              <a:spcAft>
                <a:spcPts val="0"/>
              </a:spcAft>
              <a:buClr>
                <a:schemeClr val="dk1"/>
              </a:buClr>
              <a:buSzPts val="1000"/>
              <a:buFont typeface="Libre Franklin"/>
              <a:buNone/>
            </a:pPr>
            <a:r>
              <a:rPr lang="en-US"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add comments, questions, or rationale]</a:t>
            </a:r>
            <a:endParaRPr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4" name="Google Shape;345;p42">
            <a:extLst>
              <a:ext uri="{FF2B5EF4-FFF2-40B4-BE49-F238E27FC236}">
                <a16:creationId xmlns:a16="http://schemas.microsoft.com/office/drawing/2014/main" id="{73D134EE-B585-047C-1430-0EF77924B2A1}"/>
              </a:ext>
            </a:extLst>
          </p:cNvPr>
          <p:cNvSpPr txBox="1"/>
          <p:nvPr/>
        </p:nvSpPr>
        <p:spPr>
          <a:xfrm>
            <a:off x="152905" y="1004702"/>
            <a:ext cx="92940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rPr>
              <a:t>Where We Are</a:t>
            </a:r>
            <a:endParaRPr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5" name="Google Shape;378;p42">
            <a:extLst>
              <a:ext uri="{FF2B5EF4-FFF2-40B4-BE49-F238E27FC236}">
                <a16:creationId xmlns:a16="http://schemas.microsoft.com/office/drawing/2014/main" id="{ACE14C30-4D04-B6E5-D04E-911C4DFE4692}"/>
              </a:ext>
            </a:extLst>
          </p:cNvPr>
          <p:cNvSpPr txBox="1"/>
          <p:nvPr/>
        </p:nvSpPr>
        <p:spPr>
          <a:xfrm>
            <a:off x="119800" y="1440057"/>
            <a:ext cx="100269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rPr>
              <a:t>Where We Want to Be</a:t>
            </a:r>
            <a:endParaRPr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26" name="Google Shape;341;p42">
            <a:extLst>
              <a:ext uri="{FF2B5EF4-FFF2-40B4-BE49-F238E27FC236}">
                <a16:creationId xmlns:a16="http://schemas.microsoft.com/office/drawing/2014/main" id="{090E9A14-0472-D0D2-AFCC-2D03E0532490}"/>
              </a:ext>
            </a:extLst>
          </p:cNvPr>
          <p:cNvSpPr/>
          <p:nvPr/>
        </p:nvSpPr>
        <p:spPr>
          <a:xfrm>
            <a:off x="110819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27" name="Google Shape;367;p42">
            <a:extLst>
              <a:ext uri="{FF2B5EF4-FFF2-40B4-BE49-F238E27FC236}">
                <a16:creationId xmlns:a16="http://schemas.microsoft.com/office/drawing/2014/main" id="{F0753D18-920E-BF2A-FA9B-F12934588707}"/>
              </a:ext>
            </a:extLst>
          </p:cNvPr>
          <p:cNvSpPr/>
          <p:nvPr/>
        </p:nvSpPr>
        <p:spPr>
          <a:xfrm>
            <a:off x="1065099" y="1480139"/>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8" name="Google Shape;367;p42">
            <a:extLst>
              <a:ext uri="{FF2B5EF4-FFF2-40B4-BE49-F238E27FC236}">
                <a16:creationId xmlns:a16="http://schemas.microsoft.com/office/drawing/2014/main" id="{0602F556-3997-BE09-9982-520358C62FBD}"/>
              </a:ext>
            </a:extLst>
          </p:cNvPr>
          <p:cNvSpPr/>
          <p:nvPr/>
        </p:nvSpPr>
        <p:spPr>
          <a:xfrm>
            <a:off x="1225177"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29" name="Google Shape;367;p42">
            <a:extLst>
              <a:ext uri="{FF2B5EF4-FFF2-40B4-BE49-F238E27FC236}">
                <a16:creationId xmlns:a16="http://schemas.microsoft.com/office/drawing/2014/main" id="{A7AAFA27-BDA4-5D79-8FD5-E590BA23EB57}"/>
              </a:ext>
            </a:extLst>
          </p:cNvPr>
          <p:cNvSpPr/>
          <p:nvPr/>
        </p:nvSpPr>
        <p:spPr>
          <a:xfrm>
            <a:off x="1428656"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0" name="Google Shape;367;p42">
            <a:extLst>
              <a:ext uri="{FF2B5EF4-FFF2-40B4-BE49-F238E27FC236}">
                <a16:creationId xmlns:a16="http://schemas.microsoft.com/office/drawing/2014/main" id="{32998B56-D573-BDEA-CA9C-C0B811746A20}"/>
              </a:ext>
            </a:extLst>
          </p:cNvPr>
          <p:cNvSpPr/>
          <p:nvPr/>
        </p:nvSpPr>
        <p:spPr>
          <a:xfrm>
            <a:off x="1632135"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1" name="Google Shape;367;p42">
            <a:extLst>
              <a:ext uri="{FF2B5EF4-FFF2-40B4-BE49-F238E27FC236}">
                <a16:creationId xmlns:a16="http://schemas.microsoft.com/office/drawing/2014/main" id="{0B3BC293-1255-29EB-7AD0-74D9F5B3A161}"/>
              </a:ext>
            </a:extLst>
          </p:cNvPr>
          <p:cNvSpPr/>
          <p:nvPr/>
        </p:nvSpPr>
        <p:spPr>
          <a:xfrm>
            <a:off x="1835613"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2" name="Google Shape;341;p42">
            <a:extLst>
              <a:ext uri="{FF2B5EF4-FFF2-40B4-BE49-F238E27FC236}">
                <a16:creationId xmlns:a16="http://schemas.microsoft.com/office/drawing/2014/main" id="{C5D77AFD-131E-1823-EAE4-C181106AF162}"/>
              </a:ext>
            </a:extLst>
          </p:cNvPr>
          <p:cNvSpPr/>
          <p:nvPr/>
        </p:nvSpPr>
        <p:spPr>
          <a:xfrm>
            <a:off x="1256535"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3" name="Google Shape;341;p42">
            <a:extLst>
              <a:ext uri="{FF2B5EF4-FFF2-40B4-BE49-F238E27FC236}">
                <a16:creationId xmlns:a16="http://schemas.microsoft.com/office/drawing/2014/main" id="{E3D6A317-804F-4D08-FB76-49090A318CA0}"/>
              </a:ext>
            </a:extLst>
          </p:cNvPr>
          <p:cNvSpPr/>
          <p:nvPr/>
        </p:nvSpPr>
        <p:spPr>
          <a:xfrm>
            <a:off x="1404871"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4" name="Google Shape;341;p42">
            <a:extLst>
              <a:ext uri="{FF2B5EF4-FFF2-40B4-BE49-F238E27FC236}">
                <a16:creationId xmlns:a16="http://schemas.microsoft.com/office/drawing/2014/main" id="{87A2A49B-4515-48E5-CA4D-CE6A68B8E04C}"/>
              </a:ext>
            </a:extLst>
          </p:cNvPr>
          <p:cNvSpPr/>
          <p:nvPr/>
        </p:nvSpPr>
        <p:spPr>
          <a:xfrm>
            <a:off x="1553207"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5" name="Google Shape;341;p42">
            <a:extLst>
              <a:ext uri="{FF2B5EF4-FFF2-40B4-BE49-F238E27FC236}">
                <a16:creationId xmlns:a16="http://schemas.microsoft.com/office/drawing/2014/main" id="{047EEEE5-353B-3B9D-0D36-30E1B2B658A3}"/>
              </a:ext>
            </a:extLst>
          </p:cNvPr>
          <p:cNvSpPr/>
          <p:nvPr/>
        </p:nvSpPr>
        <p:spPr>
          <a:xfrm>
            <a:off x="1701543"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6" name="Google Shape;341;p42">
            <a:extLst>
              <a:ext uri="{FF2B5EF4-FFF2-40B4-BE49-F238E27FC236}">
                <a16:creationId xmlns:a16="http://schemas.microsoft.com/office/drawing/2014/main" id="{90B40DD3-231F-969F-86AB-BCF93C10C073}"/>
              </a:ext>
            </a:extLst>
          </p:cNvPr>
          <p:cNvSpPr/>
          <p:nvPr/>
        </p:nvSpPr>
        <p:spPr>
          <a:xfrm>
            <a:off x="184987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7" name="Google Shape;341;p42">
            <a:extLst>
              <a:ext uri="{FF2B5EF4-FFF2-40B4-BE49-F238E27FC236}">
                <a16:creationId xmlns:a16="http://schemas.microsoft.com/office/drawing/2014/main" id="{EB2047A0-4D19-236B-26C8-83C7B780C879}"/>
              </a:ext>
            </a:extLst>
          </p:cNvPr>
          <p:cNvSpPr/>
          <p:nvPr/>
        </p:nvSpPr>
        <p:spPr>
          <a:xfrm>
            <a:off x="1998212"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grpSp>
        <p:nvGrpSpPr>
          <p:cNvPr id="16" name="Group 15">
            <a:extLst>
              <a:ext uri="{FF2B5EF4-FFF2-40B4-BE49-F238E27FC236}">
                <a16:creationId xmlns:a16="http://schemas.microsoft.com/office/drawing/2014/main" id="{C61BDF1D-7B81-4326-4A2D-27CEE1D56990}"/>
              </a:ext>
            </a:extLst>
          </p:cNvPr>
          <p:cNvGrpSpPr/>
          <p:nvPr/>
        </p:nvGrpSpPr>
        <p:grpSpPr>
          <a:xfrm>
            <a:off x="0" y="6402336"/>
            <a:ext cx="12204495" cy="524700"/>
            <a:chOff x="0" y="6402336"/>
            <a:chExt cx="12204495" cy="524700"/>
          </a:xfrm>
        </p:grpSpPr>
        <p:grpSp>
          <p:nvGrpSpPr>
            <p:cNvPr id="17" name="Group 16">
              <a:extLst>
                <a:ext uri="{FF2B5EF4-FFF2-40B4-BE49-F238E27FC236}">
                  <a16:creationId xmlns:a16="http://schemas.microsoft.com/office/drawing/2014/main" id="{290F78F0-BC52-18F6-0D0A-06B9EB95976B}"/>
                </a:ext>
              </a:extLst>
            </p:cNvPr>
            <p:cNvGrpSpPr/>
            <p:nvPr/>
          </p:nvGrpSpPr>
          <p:grpSpPr>
            <a:xfrm>
              <a:off x="0" y="6490239"/>
              <a:ext cx="12204495" cy="367762"/>
              <a:chOff x="0" y="6490239"/>
              <a:chExt cx="12204495" cy="367762"/>
            </a:xfrm>
          </p:grpSpPr>
          <p:sp>
            <p:nvSpPr>
              <p:cNvPr id="22" name="Google Shape;217;p37">
                <a:extLst>
                  <a:ext uri="{FF2B5EF4-FFF2-40B4-BE49-F238E27FC236}">
                    <a16:creationId xmlns:a16="http://schemas.microsoft.com/office/drawing/2014/main" id="{6C4C9C04-15A4-8F2F-23F5-92909D070A7E}"/>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20" name="Google Shape;219;p37">
                <a:extLst>
                  <a:ext uri="{FF2B5EF4-FFF2-40B4-BE49-F238E27FC236}">
                    <a16:creationId xmlns:a16="http://schemas.microsoft.com/office/drawing/2014/main" id="{432B4988-4EB4-E05B-AF17-29329E309255}"/>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1" name="Google Shape;225;p37">
                <a:extLst>
                  <a:ext uri="{FF2B5EF4-FFF2-40B4-BE49-F238E27FC236}">
                    <a16:creationId xmlns:a16="http://schemas.microsoft.com/office/drawing/2014/main" id="{796424AC-1A46-6A86-7262-5C65C3FA76EE}"/>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8" name="Google Shape;234;p38">
              <a:extLst>
                <a:ext uri="{FF2B5EF4-FFF2-40B4-BE49-F238E27FC236}">
                  <a16:creationId xmlns:a16="http://schemas.microsoft.com/office/drawing/2014/main" id="{FD6818D1-7721-34B4-0C50-DAB307E8113A}"/>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16</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3" name="Google Shape;218;p37">
            <a:extLst>
              <a:ext uri="{FF2B5EF4-FFF2-40B4-BE49-F238E27FC236}">
                <a16:creationId xmlns:a16="http://schemas.microsoft.com/office/drawing/2014/main" id="{DDD018B9-8B36-9F2A-06BE-733577603CD5}"/>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48"/>
        <p:cNvGrpSpPr/>
        <p:nvPr/>
      </p:nvGrpSpPr>
      <p:grpSpPr>
        <a:xfrm>
          <a:off x="0" y="0"/>
          <a:ext cx="0" cy="0"/>
          <a:chOff x="0" y="0"/>
          <a:chExt cx="0" cy="0"/>
        </a:xfrm>
      </p:grpSpPr>
      <p:sp>
        <p:nvSpPr>
          <p:cNvPr id="949" name="Google Shape;949;p52"/>
          <p:cNvSpPr/>
          <p:nvPr/>
        </p:nvSpPr>
        <p:spPr>
          <a:xfrm>
            <a:off x="3333925" y="2006825"/>
            <a:ext cx="7984200" cy="4229927"/>
          </a:xfrm>
          <a:prstGeom prst="downArrowCallout">
            <a:avLst>
              <a:gd name="adj1" fmla="val 36200"/>
              <a:gd name="adj2" fmla="val 18100"/>
              <a:gd name="adj3" fmla="val 9265"/>
              <a:gd name="adj4" fmla="val 85918"/>
            </a:avLst>
          </a:prstGeom>
          <a:solidFill>
            <a:schemeClr val="bg1">
              <a:lumMod val="95000"/>
            </a:schemeClr>
          </a:solidFill>
          <a:ln w="28575" cap="flat" cmpd="sng">
            <a:noFill/>
            <a:prstDash val="solid"/>
            <a:round/>
            <a:headEnd type="none" w="sm" len="sm"/>
            <a:tailEnd type="none" w="sm" len="sm"/>
          </a:ln>
        </p:spPr>
        <p:txBody>
          <a:bodyPr spcFirstLastPara="1" wrap="square" lIns="91425" tIns="91425" rIns="91425" bIns="91425" anchor="ctr" anchorCtr="0">
            <a:noAutofit/>
          </a:bodyPr>
          <a:lstStyle/>
          <a:p>
            <a:pPr marL="457200" lvl="0" indent="-336550" algn="l" rtl="0">
              <a:lnSpc>
                <a:spcPct val="115000"/>
              </a:lnSpc>
              <a:spcBef>
                <a:spcPts val="0"/>
              </a:spcBef>
              <a:spcAft>
                <a:spcPts val="0"/>
              </a:spcAft>
              <a:buClr>
                <a:schemeClr val="dk1"/>
              </a:buClr>
              <a:buSzPts val="1700"/>
              <a:buFont typeface="Roboto"/>
              <a:buChar char="●"/>
            </a:pPr>
            <a:r>
              <a:rPr lang="en-US" sz="1700" dirty="0">
                <a:solidFill>
                  <a:schemeClr val="dk1"/>
                </a:solidFill>
                <a:latin typeface="Avenir Next LT Pro" panose="020B0504020202020204" pitchFamily="34" charset="0"/>
                <a:ea typeface="Roboto"/>
                <a:cs typeface="Roboto"/>
                <a:sym typeface="Roboto"/>
              </a:rPr>
              <a:t>On the following slide, summarize your organization’s current status and goals within each dimension by placing a dot and star along the continuum for each category (based on your work on the previous slides)</a:t>
            </a:r>
            <a:endParaRPr sz="1700" dirty="0">
              <a:solidFill>
                <a:schemeClr val="dk1"/>
              </a:solidFill>
              <a:latin typeface="Avenir Next LT Pro" panose="020B0504020202020204" pitchFamily="34" charset="0"/>
              <a:ea typeface="Roboto"/>
              <a:cs typeface="Roboto"/>
              <a:sym typeface="Roboto"/>
            </a:endParaRPr>
          </a:p>
          <a:p>
            <a:pPr marL="914400" lvl="1" indent="-323850" algn="l" rtl="0">
              <a:lnSpc>
                <a:spcPct val="115000"/>
              </a:lnSpc>
              <a:spcBef>
                <a:spcPts val="0"/>
              </a:spcBef>
              <a:spcAft>
                <a:spcPts val="0"/>
              </a:spcAft>
              <a:buClr>
                <a:schemeClr val="dk1"/>
              </a:buClr>
              <a:buSzPts val="1500"/>
              <a:buFont typeface="Roboto"/>
              <a:buChar char="○"/>
            </a:pPr>
            <a:r>
              <a:rPr lang="en-US" sz="1500" i="1" dirty="0">
                <a:solidFill>
                  <a:schemeClr val="dk1"/>
                </a:solidFill>
                <a:latin typeface="Avenir Next LT Pro" panose="020B0504020202020204" pitchFamily="34" charset="0"/>
                <a:ea typeface="Roboto"/>
                <a:cs typeface="Roboto"/>
                <a:sym typeface="Roboto"/>
              </a:rPr>
              <a:t>Feel free to begin with multiple dots or stars within one dimension if it is helpful to see the range of feedback from stakeholders involved in the reflection process before determining your summary point</a:t>
            </a:r>
            <a:endParaRPr sz="1500" i="1" dirty="0">
              <a:solidFill>
                <a:schemeClr val="dk1"/>
              </a:solidFill>
              <a:latin typeface="Avenir Next LT Pro" panose="020B0504020202020204" pitchFamily="34" charset="0"/>
              <a:ea typeface="Roboto"/>
              <a:cs typeface="Roboto"/>
              <a:sym typeface="Roboto"/>
            </a:endParaRPr>
          </a:p>
          <a:p>
            <a:pPr marL="914400" lvl="0" indent="0" algn="l" rtl="0">
              <a:lnSpc>
                <a:spcPct val="115000"/>
              </a:lnSpc>
              <a:spcBef>
                <a:spcPts val="0"/>
              </a:spcBef>
              <a:spcAft>
                <a:spcPts val="0"/>
              </a:spcAft>
              <a:buNone/>
            </a:pPr>
            <a:endParaRPr sz="1500" i="1" dirty="0">
              <a:solidFill>
                <a:schemeClr val="dk1"/>
              </a:solidFill>
              <a:latin typeface="Avenir Next LT Pro" panose="020B0504020202020204" pitchFamily="34" charset="0"/>
              <a:ea typeface="Roboto"/>
              <a:cs typeface="Roboto"/>
              <a:sym typeface="Roboto"/>
            </a:endParaRPr>
          </a:p>
          <a:p>
            <a:pPr marL="457200" lvl="0" indent="-336550" algn="l" rtl="0">
              <a:lnSpc>
                <a:spcPct val="115000"/>
              </a:lnSpc>
              <a:spcBef>
                <a:spcPts val="0"/>
              </a:spcBef>
              <a:spcAft>
                <a:spcPts val="0"/>
              </a:spcAft>
              <a:buClr>
                <a:schemeClr val="dk1"/>
              </a:buClr>
              <a:buSzPts val="1700"/>
              <a:buFont typeface="Roboto"/>
              <a:buChar char="●"/>
            </a:pPr>
            <a:r>
              <a:rPr lang="en-US" sz="1700" dirty="0">
                <a:solidFill>
                  <a:schemeClr val="dk1"/>
                </a:solidFill>
                <a:latin typeface="Avenir Next LT Pro" panose="020B0504020202020204" pitchFamily="34" charset="0"/>
                <a:ea typeface="Roboto"/>
                <a:cs typeface="Roboto"/>
                <a:sym typeface="Roboto"/>
              </a:rPr>
              <a:t>The purpose of the following slide is to provide a holistic picture of where your organization falls along all dimensions to help inform where you may want to concentrate work or resources to make progress</a:t>
            </a:r>
            <a:endParaRPr sz="1700" dirty="0">
              <a:solidFill>
                <a:schemeClr val="dk1"/>
              </a:solidFill>
              <a:latin typeface="Avenir Next LT Pro" panose="020B0504020202020204" pitchFamily="34" charset="0"/>
              <a:ea typeface="Roboto"/>
              <a:cs typeface="Roboto"/>
              <a:sym typeface="Roboto"/>
            </a:endParaRPr>
          </a:p>
        </p:txBody>
      </p:sp>
      <p:graphicFrame>
        <p:nvGraphicFramePr>
          <p:cNvPr id="950" name="Google Shape;950;p52"/>
          <p:cNvGraphicFramePr/>
          <p:nvPr>
            <p:extLst>
              <p:ext uri="{D42A27DB-BD31-4B8C-83A1-F6EECF244321}">
                <p14:modId xmlns:p14="http://schemas.microsoft.com/office/powerpoint/2010/main" val="3033342938"/>
              </p:ext>
            </p:extLst>
          </p:nvPr>
        </p:nvGraphicFramePr>
        <p:xfrm>
          <a:off x="2560600" y="830209"/>
          <a:ext cx="9306100" cy="487640"/>
        </p:xfrm>
        <a:graphic>
          <a:graphicData uri="http://schemas.openxmlformats.org/drawingml/2006/table">
            <a:tbl>
              <a:tblPr>
                <a:noFill/>
                <a:tableStyleId>{21AA5BD7-730E-42D8-9243-BABD1F03BF4F}</a:tableStyleId>
              </a:tblPr>
              <a:tblGrid>
                <a:gridCol w="2326525">
                  <a:extLst>
                    <a:ext uri="{9D8B030D-6E8A-4147-A177-3AD203B41FA5}">
                      <a16:colId xmlns:a16="http://schemas.microsoft.com/office/drawing/2014/main" val="20000"/>
                    </a:ext>
                  </a:extLst>
                </a:gridCol>
                <a:gridCol w="2326525">
                  <a:extLst>
                    <a:ext uri="{9D8B030D-6E8A-4147-A177-3AD203B41FA5}">
                      <a16:colId xmlns:a16="http://schemas.microsoft.com/office/drawing/2014/main" val="20001"/>
                    </a:ext>
                  </a:extLst>
                </a:gridCol>
                <a:gridCol w="2326525">
                  <a:extLst>
                    <a:ext uri="{9D8B030D-6E8A-4147-A177-3AD203B41FA5}">
                      <a16:colId xmlns:a16="http://schemas.microsoft.com/office/drawing/2014/main" val="20002"/>
                    </a:ext>
                  </a:extLst>
                </a:gridCol>
                <a:gridCol w="2326525">
                  <a:extLst>
                    <a:ext uri="{9D8B030D-6E8A-4147-A177-3AD203B41FA5}">
                      <a16:colId xmlns:a16="http://schemas.microsoft.com/office/drawing/2014/main" val="20003"/>
                    </a:ext>
                  </a:extLst>
                </a:gridCol>
              </a:tblGrid>
              <a:tr h="477600">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latin typeface="Avenir Next LT Pro Demi" panose="020B0704020202020204" pitchFamily="34" charset="0"/>
                          <a:ea typeface="Roboto" panose="02000000000000000000" pitchFamily="2" charset="0"/>
                          <a:cs typeface="Roboto" panose="02000000000000000000" pitchFamily="2" charset="0"/>
                          <a:sym typeface="Roboto"/>
                        </a:rPr>
                        <a:t>“Curiosity”</a:t>
                      </a:r>
                      <a:endParaRPr sz="1600" b="1" u="none" strike="noStrike" cap="none" dirty="0">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latin typeface="Avenir Next LT Pro Demi" panose="020B0704020202020204" pitchFamily="34" charset="0"/>
                          <a:ea typeface="Roboto" panose="02000000000000000000" pitchFamily="2" charset="0"/>
                          <a:cs typeface="Roboto" panose="02000000000000000000" pitchFamily="2" charset="0"/>
                          <a:sym typeface="Roboto"/>
                        </a:rPr>
                        <a:t>“Commitment”</a:t>
                      </a:r>
                      <a:endParaRPr sz="1600" b="1" u="none" strike="noStrike" cap="none" dirty="0">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latin typeface="Avenir Next LT Pro Demi" panose="020B0704020202020204" pitchFamily="34" charset="0"/>
                          <a:ea typeface="Roboto" panose="02000000000000000000" pitchFamily="2" charset="0"/>
                          <a:cs typeface="Roboto" panose="02000000000000000000" pitchFamily="2" charset="0"/>
                          <a:sym typeface="Roboto"/>
                        </a:rPr>
                        <a:t>“Practice”</a:t>
                      </a:r>
                      <a:endParaRPr sz="1600" b="1" u="none" strike="noStrike" cap="none" dirty="0">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latin typeface="Avenir Next LT Pro Demi" panose="020B0704020202020204" pitchFamily="34" charset="0"/>
                          <a:ea typeface="Roboto" panose="02000000000000000000" pitchFamily="2" charset="0"/>
                          <a:cs typeface="Roboto" panose="02000000000000000000" pitchFamily="2" charset="0"/>
                          <a:sym typeface="Roboto"/>
                        </a:rPr>
                        <a:t>“Embedded”</a:t>
                      </a:r>
                      <a:endParaRPr sz="1600" b="1" u="none" strike="noStrike" cap="none" dirty="0">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951" name="Google Shape;951;p52"/>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952" name="Google Shape;952;p52"/>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chemeClr val="bg1"/>
                </a:solidFill>
                <a:latin typeface="DM Serif display" pitchFamily="2" charset="0"/>
                <a:ea typeface="Roboto Medium"/>
                <a:cs typeface="Roboto Medium"/>
                <a:sym typeface="Roboto Medium"/>
              </a:rPr>
              <a:t>Instructions</a:t>
            </a:r>
            <a:r>
              <a:rPr lang="en-US" sz="2933" spc="100" dirty="0">
                <a:solidFill>
                  <a:srgbClr val="CC0000"/>
                </a:solidFill>
                <a:latin typeface="DM Serif display" pitchFamily="2" charset="0"/>
                <a:ea typeface="Roboto Medium"/>
                <a:cs typeface="Roboto Medium"/>
                <a:sym typeface="Roboto Medium"/>
              </a:rPr>
              <a:t> </a:t>
            </a:r>
            <a:r>
              <a:rPr lang="en-US" sz="2933" spc="100" dirty="0">
                <a:solidFill>
                  <a:srgbClr val="FFA700"/>
                </a:solidFill>
                <a:latin typeface="DM Serif display" pitchFamily="2" charset="0"/>
                <a:ea typeface="Roboto Medium"/>
                <a:cs typeface="Roboto Medium"/>
                <a:sym typeface="Roboto Medium"/>
              </a:rPr>
              <a:t>for Creating an Organizational Summary</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957" name="Google Shape;957;p52"/>
          <p:cNvSpPr/>
          <p:nvPr/>
        </p:nvSpPr>
        <p:spPr>
          <a:xfrm>
            <a:off x="2560650" y="1341620"/>
            <a:ext cx="9306000" cy="523200"/>
          </a:xfrm>
          <a:prstGeom prst="leftRightArrow">
            <a:avLst>
              <a:gd name="adj1" fmla="val 58907"/>
              <a:gd name="adj2" fmla="val 88857"/>
            </a:avLst>
          </a:prstGeom>
          <a:solidFill>
            <a:srgbClr val="35AC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958" name="Google Shape;958;p52"/>
          <p:cNvSpPr txBox="1"/>
          <p:nvPr/>
        </p:nvSpPr>
        <p:spPr>
          <a:xfrm>
            <a:off x="197325" y="1368020"/>
            <a:ext cx="23634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solidFill>
                  <a:srgbClr val="332851"/>
                </a:solidFill>
                <a:latin typeface="Avenir Next LT Pro Demi" panose="020B0704020202020204" pitchFamily="34" charset="0"/>
                <a:ea typeface="Roboto"/>
                <a:cs typeface="Roboto"/>
                <a:sym typeface="Roboto"/>
              </a:rPr>
              <a:t>1) Mission &amp; Vision</a:t>
            </a:r>
            <a:endParaRPr b="1" dirty="0">
              <a:solidFill>
                <a:srgbClr val="332851"/>
              </a:solidFill>
              <a:latin typeface="Avenir Next LT Pro Demi" panose="020B0704020202020204" pitchFamily="34" charset="0"/>
              <a:ea typeface="Roboto"/>
              <a:cs typeface="Roboto"/>
              <a:sym typeface="Roboto"/>
            </a:endParaRPr>
          </a:p>
        </p:txBody>
      </p:sp>
      <p:sp>
        <p:nvSpPr>
          <p:cNvPr id="959" name="Google Shape;959;p52"/>
          <p:cNvSpPr txBox="1"/>
          <p:nvPr/>
        </p:nvSpPr>
        <p:spPr>
          <a:xfrm>
            <a:off x="197325" y="5096557"/>
            <a:ext cx="23634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rgbClr val="332851"/>
                </a:solidFill>
                <a:latin typeface="Avenir Next LT Pro Demi" panose="020B0704020202020204" pitchFamily="34" charset="0"/>
                <a:ea typeface="Roboto"/>
                <a:cs typeface="Roboto"/>
                <a:sym typeface="Roboto"/>
              </a:rPr>
              <a:t>8) Organization - </a:t>
            </a:r>
            <a:r>
              <a:rPr lang="en-US">
                <a:solidFill>
                  <a:srgbClr val="332851"/>
                </a:solidFill>
                <a:latin typeface="Avenir Next LT Pro Demi" panose="020B0704020202020204" pitchFamily="34" charset="0"/>
                <a:ea typeface="Roboto Medium"/>
                <a:cs typeface="Roboto Medium"/>
                <a:sym typeface="Roboto Medium"/>
              </a:rPr>
              <a:t>HR</a:t>
            </a:r>
            <a:endParaRPr>
              <a:solidFill>
                <a:srgbClr val="332851"/>
              </a:solidFill>
              <a:latin typeface="Avenir Next LT Pro Demi" panose="020B0704020202020204" pitchFamily="34" charset="0"/>
              <a:ea typeface="Roboto"/>
              <a:cs typeface="Roboto"/>
              <a:sym typeface="Roboto"/>
            </a:endParaRPr>
          </a:p>
        </p:txBody>
      </p:sp>
      <p:sp>
        <p:nvSpPr>
          <p:cNvPr id="960" name="Google Shape;960;p52"/>
          <p:cNvSpPr txBox="1"/>
          <p:nvPr/>
        </p:nvSpPr>
        <p:spPr>
          <a:xfrm>
            <a:off x="197200" y="5574352"/>
            <a:ext cx="2363400" cy="6624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None/>
            </a:pPr>
            <a:r>
              <a:rPr lang="en-US" b="1" dirty="0">
                <a:solidFill>
                  <a:srgbClr val="332851"/>
                </a:solidFill>
                <a:latin typeface="Avenir Next LT Pro Demi" panose="020B0704020202020204" pitchFamily="34" charset="0"/>
                <a:ea typeface="Roboto"/>
                <a:cs typeface="Roboto"/>
                <a:sym typeface="Roboto"/>
              </a:rPr>
              <a:t>9) Organization - </a:t>
            </a:r>
            <a:r>
              <a:rPr lang="en-US" dirty="0">
                <a:solidFill>
                  <a:srgbClr val="332851"/>
                </a:solidFill>
                <a:latin typeface="Avenir Next LT Pro Demi" panose="020B0704020202020204" pitchFamily="34" charset="0"/>
                <a:ea typeface="Roboto Medium"/>
                <a:cs typeface="Roboto Medium"/>
                <a:sym typeface="Roboto Medium"/>
              </a:rPr>
              <a:t>Finance &amp; Operations</a:t>
            </a:r>
            <a:endParaRPr dirty="0">
              <a:solidFill>
                <a:srgbClr val="332851"/>
              </a:solidFill>
              <a:latin typeface="Avenir Next LT Pro Demi" panose="020B0704020202020204" pitchFamily="34" charset="0"/>
              <a:ea typeface="Roboto"/>
              <a:cs typeface="Roboto"/>
              <a:sym typeface="Roboto"/>
            </a:endParaRPr>
          </a:p>
        </p:txBody>
      </p:sp>
      <p:sp>
        <p:nvSpPr>
          <p:cNvPr id="961" name="Google Shape;961;p52"/>
          <p:cNvSpPr txBox="1"/>
          <p:nvPr/>
        </p:nvSpPr>
        <p:spPr>
          <a:xfrm>
            <a:off x="197325" y="1845811"/>
            <a:ext cx="23634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rgbClr val="332851"/>
                </a:solidFill>
                <a:latin typeface="Avenir Next LT Pro Demi" panose="020B0704020202020204" pitchFamily="34" charset="0"/>
                <a:ea typeface="Roboto"/>
                <a:cs typeface="Roboto"/>
                <a:sym typeface="Roboto"/>
              </a:rPr>
              <a:t>2) Culture &amp; Values</a:t>
            </a:r>
            <a:endParaRPr b="1">
              <a:solidFill>
                <a:srgbClr val="332851"/>
              </a:solidFill>
              <a:latin typeface="Avenir Next LT Pro Demi" panose="020B0704020202020204" pitchFamily="34" charset="0"/>
              <a:ea typeface="Roboto"/>
              <a:cs typeface="Roboto"/>
              <a:sym typeface="Roboto"/>
            </a:endParaRPr>
          </a:p>
        </p:txBody>
      </p:sp>
      <p:sp>
        <p:nvSpPr>
          <p:cNvPr id="962" name="Google Shape;962;p52"/>
          <p:cNvSpPr txBox="1"/>
          <p:nvPr/>
        </p:nvSpPr>
        <p:spPr>
          <a:xfrm>
            <a:off x="197350" y="2323602"/>
            <a:ext cx="2160900" cy="6624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None/>
            </a:pPr>
            <a:r>
              <a:rPr lang="en-US" b="1">
                <a:solidFill>
                  <a:srgbClr val="332851"/>
                </a:solidFill>
                <a:latin typeface="Avenir Next LT Pro Demi" panose="020B0704020202020204" pitchFamily="34" charset="0"/>
                <a:ea typeface="Roboto"/>
                <a:cs typeface="Roboto"/>
                <a:sym typeface="Roboto"/>
              </a:rPr>
              <a:t>3) Leadership &amp; Decision Making</a:t>
            </a:r>
            <a:endParaRPr b="1">
              <a:solidFill>
                <a:srgbClr val="332851"/>
              </a:solidFill>
              <a:latin typeface="Avenir Next LT Pro Demi" panose="020B0704020202020204" pitchFamily="34" charset="0"/>
              <a:ea typeface="Roboto"/>
              <a:cs typeface="Roboto"/>
              <a:sym typeface="Roboto"/>
            </a:endParaRPr>
          </a:p>
        </p:txBody>
      </p:sp>
      <p:sp>
        <p:nvSpPr>
          <p:cNvPr id="963" name="Google Shape;963;p52"/>
          <p:cNvSpPr txBox="1"/>
          <p:nvPr/>
        </p:nvSpPr>
        <p:spPr>
          <a:xfrm>
            <a:off x="197350" y="2993393"/>
            <a:ext cx="23634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rgbClr val="332851"/>
                </a:solidFill>
                <a:latin typeface="Avenir Next LT Pro Demi" panose="020B0704020202020204" pitchFamily="34" charset="0"/>
                <a:ea typeface="Roboto"/>
                <a:cs typeface="Roboto"/>
                <a:sym typeface="Roboto"/>
              </a:rPr>
              <a:t>4) Strategy</a:t>
            </a:r>
            <a:endParaRPr b="1">
              <a:solidFill>
                <a:srgbClr val="332851"/>
              </a:solidFill>
              <a:latin typeface="Avenir Next LT Pro Demi" panose="020B0704020202020204" pitchFamily="34" charset="0"/>
              <a:ea typeface="Roboto"/>
              <a:cs typeface="Roboto"/>
              <a:sym typeface="Roboto"/>
            </a:endParaRPr>
          </a:p>
        </p:txBody>
      </p:sp>
      <p:sp>
        <p:nvSpPr>
          <p:cNvPr id="964" name="Google Shape;964;p52"/>
          <p:cNvSpPr txBox="1"/>
          <p:nvPr/>
        </p:nvSpPr>
        <p:spPr>
          <a:xfrm>
            <a:off x="197325" y="3948975"/>
            <a:ext cx="2363400" cy="6624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None/>
            </a:pPr>
            <a:r>
              <a:rPr lang="en-US" b="1">
                <a:solidFill>
                  <a:srgbClr val="332851"/>
                </a:solidFill>
                <a:latin typeface="Avenir Next LT Pro Demi" panose="020B0704020202020204" pitchFamily="34" charset="0"/>
                <a:ea typeface="Roboto"/>
                <a:cs typeface="Roboto"/>
                <a:sym typeface="Roboto"/>
              </a:rPr>
              <a:t>6) Communications &amp; Messaging</a:t>
            </a:r>
            <a:endParaRPr b="1">
              <a:solidFill>
                <a:srgbClr val="332851"/>
              </a:solidFill>
              <a:latin typeface="Avenir Next LT Pro Demi" panose="020B0704020202020204" pitchFamily="34" charset="0"/>
              <a:ea typeface="Roboto"/>
              <a:cs typeface="Roboto"/>
              <a:sym typeface="Roboto"/>
            </a:endParaRPr>
          </a:p>
        </p:txBody>
      </p:sp>
      <p:sp>
        <p:nvSpPr>
          <p:cNvPr id="965" name="Google Shape;965;p52"/>
          <p:cNvSpPr txBox="1"/>
          <p:nvPr/>
        </p:nvSpPr>
        <p:spPr>
          <a:xfrm>
            <a:off x="197350" y="4618766"/>
            <a:ext cx="25803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rgbClr val="332851"/>
                </a:solidFill>
                <a:latin typeface="Avenir Next LT Pro Demi" panose="020B0704020202020204" pitchFamily="34" charset="0"/>
                <a:ea typeface="Roboto"/>
                <a:cs typeface="Roboto"/>
                <a:sym typeface="Roboto"/>
              </a:rPr>
              <a:t>7) Evaluation &amp; Learning</a:t>
            </a:r>
            <a:endParaRPr b="1">
              <a:solidFill>
                <a:srgbClr val="332851"/>
              </a:solidFill>
              <a:latin typeface="Avenir Next LT Pro Demi" panose="020B0704020202020204" pitchFamily="34" charset="0"/>
              <a:ea typeface="Roboto"/>
              <a:cs typeface="Roboto"/>
              <a:sym typeface="Roboto"/>
            </a:endParaRPr>
          </a:p>
        </p:txBody>
      </p:sp>
      <p:sp>
        <p:nvSpPr>
          <p:cNvPr id="966" name="Google Shape;966;p52"/>
          <p:cNvSpPr txBox="1"/>
          <p:nvPr/>
        </p:nvSpPr>
        <p:spPr>
          <a:xfrm>
            <a:off x="197325" y="3471184"/>
            <a:ext cx="22860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rgbClr val="332851"/>
                </a:solidFill>
                <a:latin typeface="Avenir Next LT Pro Demi" panose="020B0704020202020204" pitchFamily="34" charset="0"/>
                <a:ea typeface="Roboto"/>
                <a:cs typeface="Roboto"/>
                <a:sym typeface="Roboto"/>
              </a:rPr>
              <a:t>5) Program</a:t>
            </a:r>
            <a:endParaRPr b="1">
              <a:solidFill>
                <a:srgbClr val="332851"/>
              </a:solidFill>
              <a:latin typeface="Avenir Next LT Pro Demi" panose="020B0704020202020204" pitchFamily="34" charset="0"/>
              <a:ea typeface="Roboto"/>
              <a:cs typeface="Roboto"/>
              <a:sym typeface="Roboto"/>
            </a:endParaRPr>
          </a:p>
        </p:txBody>
      </p:sp>
      <p:sp>
        <p:nvSpPr>
          <p:cNvPr id="968" name="Google Shape;968;p52"/>
          <p:cNvSpPr/>
          <p:nvPr/>
        </p:nvSpPr>
        <p:spPr>
          <a:xfrm>
            <a:off x="6369215" y="1436265"/>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969" name="Google Shape;969;p52"/>
          <p:cNvSpPr/>
          <p:nvPr/>
        </p:nvSpPr>
        <p:spPr>
          <a:xfrm>
            <a:off x="7920400" y="1383935"/>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970" name="Google Shape;970;p52"/>
          <p:cNvSpPr/>
          <p:nvPr/>
        </p:nvSpPr>
        <p:spPr>
          <a:xfrm>
            <a:off x="119800" y="1299275"/>
            <a:ext cx="11805200" cy="586766"/>
          </a:xfrm>
          <a:prstGeom prst="rect">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a:ea typeface="Roboto"/>
              <a:cs typeface="Roboto"/>
              <a:sym typeface="Roboto"/>
            </a:endParaRPr>
          </a:p>
        </p:txBody>
      </p:sp>
      <p:sp>
        <p:nvSpPr>
          <p:cNvPr id="971" name="Google Shape;971;p52"/>
          <p:cNvSpPr txBox="1"/>
          <p:nvPr/>
        </p:nvSpPr>
        <p:spPr>
          <a:xfrm>
            <a:off x="262100" y="884550"/>
            <a:ext cx="20202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b="1">
                <a:solidFill>
                  <a:srgbClr val="CC0000"/>
                </a:solidFill>
                <a:latin typeface="Roboto"/>
                <a:ea typeface="Roboto"/>
                <a:cs typeface="Roboto"/>
                <a:sym typeface="Roboto"/>
              </a:rPr>
              <a:t>EXAMPLE</a:t>
            </a:r>
            <a:endParaRPr sz="1600" b="1">
              <a:solidFill>
                <a:srgbClr val="CC0000"/>
              </a:solidFill>
              <a:latin typeface="Roboto"/>
              <a:ea typeface="Roboto"/>
              <a:cs typeface="Roboto"/>
              <a:sym typeface="Roboto"/>
            </a:endParaRPr>
          </a:p>
        </p:txBody>
      </p:sp>
      <p:cxnSp>
        <p:nvCxnSpPr>
          <p:cNvPr id="12" name="Google Shape;219;p37">
            <a:extLst>
              <a:ext uri="{FF2B5EF4-FFF2-40B4-BE49-F238E27FC236}">
                <a16:creationId xmlns:a16="http://schemas.microsoft.com/office/drawing/2014/main" id="{6BCF6632-51AD-79A0-3B7A-AE037F9F1F37}"/>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grpSp>
        <p:nvGrpSpPr>
          <p:cNvPr id="8" name="Group 7">
            <a:extLst>
              <a:ext uri="{FF2B5EF4-FFF2-40B4-BE49-F238E27FC236}">
                <a16:creationId xmlns:a16="http://schemas.microsoft.com/office/drawing/2014/main" id="{818B8DEA-D882-7713-9E8F-5A8AABD3223F}"/>
              </a:ext>
            </a:extLst>
          </p:cNvPr>
          <p:cNvGrpSpPr/>
          <p:nvPr/>
        </p:nvGrpSpPr>
        <p:grpSpPr>
          <a:xfrm>
            <a:off x="0" y="6402336"/>
            <a:ext cx="12204495" cy="524700"/>
            <a:chOff x="0" y="6402336"/>
            <a:chExt cx="12204495" cy="524700"/>
          </a:xfrm>
        </p:grpSpPr>
        <p:grpSp>
          <p:nvGrpSpPr>
            <p:cNvPr id="15" name="Group 14">
              <a:extLst>
                <a:ext uri="{FF2B5EF4-FFF2-40B4-BE49-F238E27FC236}">
                  <a16:creationId xmlns:a16="http://schemas.microsoft.com/office/drawing/2014/main" id="{6515AF2A-BE0E-5A2C-3599-CC09798A986B}"/>
                </a:ext>
              </a:extLst>
            </p:cNvPr>
            <p:cNvGrpSpPr/>
            <p:nvPr/>
          </p:nvGrpSpPr>
          <p:grpSpPr>
            <a:xfrm>
              <a:off x="0" y="6490239"/>
              <a:ext cx="12204495" cy="367762"/>
              <a:chOff x="0" y="6490239"/>
              <a:chExt cx="12204495" cy="367762"/>
            </a:xfrm>
          </p:grpSpPr>
          <p:sp>
            <p:nvSpPr>
              <p:cNvPr id="20" name="Google Shape;217;p37">
                <a:extLst>
                  <a:ext uri="{FF2B5EF4-FFF2-40B4-BE49-F238E27FC236}">
                    <a16:creationId xmlns:a16="http://schemas.microsoft.com/office/drawing/2014/main" id="{D4E70B42-B7CC-C1BE-97CF-2BF19CA90C38}"/>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8" name="Google Shape;219;p37">
                <a:extLst>
                  <a:ext uri="{FF2B5EF4-FFF2-40B4-BE49-F238E27FC236}">
                    <a16:creationId xmlns:a16="http://schemas.microsoft.com/office/drawing/2014/main" id="{6BB615F8-C500-1D5A-D987-6D02861E558B}"/>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19" name="Google Shape;225;p37">
                <a:extLst>
                  <a:ext uri="{FF2B5EF4-FFF2-40B4-BE49-F238E27FC236}">
                    <a16:creationId xmlns:a16="http://schemas.microsoft.com/office/drawing/2014/main" id="{06CDF59B-FAF0-13D6-7946-302A281F5680}"/>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6" name="Google Shape;234;p38">
              <a:extLst>
                <a:ext uri="{FF2B5EF4-FFF2-40B4-BE49-F238E27FC236}">
                  <a16:creationId xmlns:a16="http://schemas.microsoft.com/office/drawing/2014/main" id="{A4F2CB12-4BE5-570F-4841-BF9DEFA17337}"/>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17</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2" name="Google Shape;218;p37">
            <a:extLst>
              <a:ext uri="{FF2B5EF4-FFF2-40B4-BE49-F238E27FC236}">
                <a16:creationId xmlns:a16="http://schemas.microsoft.com/office/drawing/2014/main" id="{69AE0F42-7EA3-5B38-22D2-4E91598A1214}"/>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7"/>
        <p:cNvGrpSpPr/>
        <p:nvPr/>
      </p:nvGrpSpPr>
      <p:grpSpPr>
        <a:xfrm>
          <a:off x="0" y="0"/>
          <a:ext cx="0" cy="0"/>
          <a:chOff x="0" y="0"/>
          <a:chExt cx="0" cy="0"/>
        </a:xfrm>
      </p:grpSpPr>
      <p:sp>
        <p:nvSpPr>
          <p:cNvPr id="9" name="Rectangle 8">
            <a:extLst>
              <a:ext uri="{FF2B5EF4-FFF2-40B4-BE49-F238E27FC236}">
                <a16:creationId xmlns:a16="http://schemas.microsoft.com/office/drawing/2014/main" id="{FEF42F45-2CC5-68D1-7A3E-82D4C2AB9C65}"/>
              </a:ext>
            </a:extLst>
          </p:cNvPr>
          <p:cNvSpPr/>
          <p:nvPr/>
        </p:nvSpPr>
        <p:spPr>
          <a:xfrm>
            <a:off x="0" y="762696"/>
            <a:ext cx="2524125" cy="476072"/>
          </a:xfrm>
          <a:prstGeom prst="rect">
            <a:avLst/>
          </a:prstGeom>
          <a:solidFill>
            <a:srgbClr val="D6F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80" name="Google Shape;980;p53"/>
          <p:cNvGraphicFramePr/>
          <p:nvPr>
            <p:extLst>
              <p:ext uri="{D42A27DB-BD31-4B8C-83A1-F6EECF244321}">
                <p14:modId xmlns:p14="http://schemas.microsoft.com/office/powerpoint/2010/main" val="1134084348"/>
              </p:ext>
            </p:extLst>
          </p:nvPr>
        </p:nvGraphicFramePr>
        <p:xfrm>
          <a:off x="2560600" y="830209"/>
          <a:ext cx="9306100" cy="487640"/>
        </p:xfrm>
        <a:graphic>
          <a:graphicData uri="http://schemas.openxmlformats.org/drawingml/2006/table">
            <a:tbl>
              <a:tblPr>
                <a:noFill/>
                <a:tableStyleId>{21AA5BD7-730E-42D8-9243-BABD1F03BF4F}</a:tableStyleId>
              </a:tblPr>
              <a:tblGrid>
                <a:gridCol w="2326525">
                  <a:extLst>
                    <a:ext uri="{9D8B030D-6E8A-4147-A177-3AD203B41FA5}">
                      <a16:colId xmlns:a16="http://schemas.microsoft.com/office/drawing/2014/main" val="20000"/>
                    </a:ext>
                  </a:extLst>
                </a:gridCol>
                <a:gridCol w="2326525">
                  <a:extLst>
                    <a:ext uri="{9D8B030D-6E8A-4147-A177-3AD203B41FA5}">
                      <a16:colId xmlns:a16="http://schemas.microsoft.com/office/drawing/2014/main" val="20001"/>
                    </a:ext>
                  </a:extLst>
                </a:gridCol>
                <a:gridCol w="2326525">
                  <a:extLst>
                    <a:ext uri="{9D8B030D-6E8A-4147-A177-3AD203B41FA5}">
                      <a16:colId xmlns:a16="http://schemas.microsoft.com/office/drawing/2014/main" val="20002"/>
                    </a:ext>
                  </a:extLst>
                </a:gridCol>
                <a:gridCol w="2326525">
                  <a:extLst>
                    <a:ext uri="{9D8B030D-6E8A-4147-A177-3AD203B41FA5}">
                      <a16:colId xmlns:a16="http://schemas.microsoft.com/office/drawing/2014/main" val="20003"/>
                    </a:ext>
                  </a:extLst>
                </a:gridCol>
              </a:tblGrid>
              <a:tr h="477600">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latin typeface="Avenir Next LT Pro Demi" panose="020B0704020202020204" pitchFamily="34" charset="0"/>
                          <a:ea typeface="Roboto" panose="02000000000000000000" pitchFamily="2" charset="0"/>
                          <a:cs typeface="Roboto" panose="02000000000000000000" pitchFamily="2" charset="0"/>
                          <a:sym typeface="Roboto"/>
                        </a:rPr>
                        <a:t>“Curiosity”</a:t>
                      </a:r>
                      <a:endParaRPr sz="1600" b="1" u="none" strike="noStrike" cap="none" dirty="0">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latin typeface="Avenir Next LT Pro Demi" panose="020B0704020202020204" pitchFamily="34" charset="0"/>
                          <a:ea typeface="Roboto" panose="02000000000000000000" pitchFamily="2" charset="0"/>
                          <a:cs typeface="Roboto" panose="02000000000000000000" pitchFamily="2" charset="0"/>
                          <a:sym typeface="Roboto"/>
                        </a:rPr>
                        <a:t>“Commitment”</a:t>
                      </a:r>
                      <a:endParaRPr sz="1600" b="1" u="none" strike="noStrike" cap="none" dirty="0">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latin typeface="Avenir Next LT Pro Demi" panose="020B0704020202020204" pitchFamily="34" charset="0"/>
                          <a:ea typeface="Roboto" panose="02000000000000000000" pitchFamily="2" charset="0"/>
                          <a:cs typeface="Roboto" panose="02000000000000000000" pitchFamily="2" charset="0"/>
                          <a:sym typeface="Roboto"/>
                        </a:rPr>
                        <a:t>“Practice”</a:t>
                      </a:r>
                      <a:endParaRPr sz="1600" b="1" u="none" strike="noStrike" cap="none" dirty="0">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latin typeface="Avenir Next LT Pro Demi" panose="020B0704020202020204" pitchFamily="34" charset="0"/>
                          <a:ea typeface="Roboto" panose="02000000000000000000" pitchFamily="2" charset="0"/>
                          <a:cs typeface="Roboto" panose="02000000000000000000" pitchFamily="2" charset="0"/>
                          <a:sym typeface="Roboto"/>
                        </a:rPr>
                        <a:t>“Embedded”</a:t>
                      </a:r>
                      <a:endParaRPr sz="1600" b="1" u="none" strike="noStrike" cap="none" dirty="0">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987" name="Google Shape;987;p53"/>
          <p:cNvSpPr/>
          <p:nvPr/>
        </p:nvSpPr>
        <p:spPr>
          <a:xfrm>
            <a:off x="2560650" y="1439308"/>
            <a:ext cx="9306000" cy="349312"/>
          </a:xfrm>
          <a:prstGeom prst="leftRightArrow">
            <a:avLst>
              <a:gd name="adj1" fmla="val 58907"/>
              <a:gd name="adj2" fmla="val 88857"/>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991" name="Google Shape;991;p53"/>
          <p:cNvSpPr/>
          <p:nvPr/>
        </p:nvSpPr>
        <p:spPr>
          <a:xfrm>
            <a:off x="2560650" y="2003162"/>
            <a:ext cx="9306000" cy="349312"/>
          </a:xfrm>
          <a:prstGeom prst="leftRightArrow">
            <a:avLst>
              <a:gd name="adj1" fmla="val 58907"/>
              <a:gd name="adj2" fmla="val 88857"/>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992" name="Google Shape;992;p53"/>
          <p:cNvSpPr/>
          <p:nvPr/>
        </p:nvSpPr>
        <p:spPr>
          <a:xfrm>
            <a:off x="2560650" y="2567015"/>
            <a:ext cx="9306000" cy="349312"/>
          </a:xfrm>
          <a:prstGeom prst="leftRightArrow">
            <a:avLst>
              <a:gd name="adj1" fmla="val 58907"/>
              <a:gd name="adj2" fmla="val 88857"/>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993" name="Google Shape;993;p53"/>
          <p:cNvSpPr/>
          <p:nvPr/>
        </p:nvSpPr>
        <p:spPr>
          <a:xfrm>
            <a:off x="2560650" y="3130869"/>
            <a:ext cx="9306000" cy="349312"/>
          </a:xfrm>
          <a:prstGeom prst="leftRightArrow">
            <a:avLst>
              <a:gd name="adj1" fmla="val 58907"/>
              <a:gd name="adj2" fmla="val 88857"/>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994" name="Google Shape;994;p53"/>
          <p:cNvSpPr/>
          <p:nvPr/>
        </p:nvSpPr>
        <p:spPr>
          <a:xfrm>
            <a:off x="2560650" y="4258577"/>
            <a:ext cx="9306000" cy="349312"/>
          </a:xfrm>
          <a:prstGeom prst="leftRightArrow">
            <a:avLst>
              <a:gd name="adj1" fmla="val 58907"/>
              <a:gd name="adj2" fmla="val 88857"/>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995" name="Google Shape;995;p53"/>
          <p:cNvSpPr/>
          <p:nvPr/>
        </p:nvSpPr>
        <p:spPr>
          <a:xfrm>
            <a:off x="2560650" y="4822430"/>
            <a:ext cx="9306000" cy="349312"/>
          </a:xfrm>
          <a:prstGeom prst="leftRightArrow">
            <a:avLst>
              <a:gd name="adj1" fmla="val 58907"/>
              <a:gd name="adj2" fmla="val 88857"/>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996" name="Google Shape;996;p53"/>
          <p:cNvSpPr/>
          <p:nvPr/>
        </p:nvSpPr>
        <p:spPr>
          <a:xfrm>
            <a:off x="2560650" y="5386284"/>
            <a:ext cx="9306000" cy="349312"/>
          </a:xfrm>
          <a:prstGeom prst="leftRightArrow">
            <a:avLst>
              <a:gd name="adj1" fmla="val 58907"/>
              <a:gd name="adj2" fmla="val 88857"/>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997" name="Google Shape;997;p53"/>
          <p:cNvSpPr/>
          <p:nvPr/>
        </p:nvSpPr>
        <p:spPr>
          <a:xfrm>
            <a:off x="2560650" y="5950138"/>
            <a:ext cx="9306000" cy="349312"/>
          </a:xfrm>
          <a:prstGeom prst="leftRightArrow">
            <a:avLst>
              <a:gd name="adj1" fmla="val 58907"/>
              <a:gd name="adj2" fmla="val 88857"/>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998" name="Google Shape;998;p53"/>
          <p:cNvSpPr/>
          <p:nvPr/>
        </p:nvSpPr>
        <p:spPr>
          <a:xfrm>
            <a:off x="2560650" y="3694723"/>
            <a:ext cx="9306000" cy="349312"/>
          </a:xfrm>
          <a:prstGeom prst="leftRightArrow">
            <a:avLst>
              <a:gd name="adj1" fmla="val 58907"/>
              <a:gd name="adj2" fmla="val 88857"/>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999" name="Google Shape;999;p53"/>
          <p:cNvSpPr txBox="1"/>
          <p:nvPr/>
        </p:nvSpPr>
        <p:spPr>
          <a:xfrm>
            <a:off x="197325" y="1368020"/>
            <a:ext cx="23634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rgbClr val="332851"/>
                </a:solidFill>
                <a:latin typeface="Avenir Next LT Pro Demi" panose="020B0704020202020204" pitchFamily="34" charset="0"/>
                <a:ea typeface="Roboto"/>
                <a:cs typeface="Roboto"/>
                <a:sym typeface="Roboto"/>
              </a:rPr>
              <a:t>1) Mission &amp; Vision</a:t>
            </a:r>
            <a:endParaRPr sz="1200" b="1" dirty="0">
              <a:solidFill>
                <a:srgbClr val="332851"/>
              </a:solidFill>
              <a:latin typeface="Avenir Next LT Pro Demi" panose="020B0704020202020204" pitchFamily="34" charset="0"/>
              <a:ea typeface="Roboto"/>
              <a:cs typeface="Roboto"/>
              <a:sym typeface="Roboto"/>
            </a:endParaRPr>
          </a:p>
        </p:txBody>
      </p:sp>
      <p:sp>
        <p:nvSpPr>
          <p:cNvPr id="1000" name="Google Shape;1000;p53"/>
          <p:cNvSpPr txBox="1"/>
          <p:nvPr/>
        </p:nvSpPr>
        <p:spPr>
          <a:xfrm>
            <a:off x="197325" y="5338874"/>
            <a:ext cx="23634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rgbClr val="332851"/>
                </a:solidFill>
                <a:latin typeface="Avenir Next LT Pro Demi" panose="020B0704020202020204" pitchFamily="34" charset="0"/>
                <a:ea typeface="Roboto"/>
                <a:cs typeface="Roboto"/>
                <a:sym typeface="Roboto"/>
              </a:rPr>
              <a:t>8) Organization - </a:t>
            </a:r>
            <a:r>
              <a:rPr lang="en-US" sz="1200" dirty="0">
                <a:solidFill>
                  <a:srgbClr val="332851"/>
                </a:solidFill>
                <a:latin typeface="Avenir Next LT Pro Demi" panose="020B0704020202020204" pitchFamily="34" charset="0"/>
                <a:ea typeface="Roboto Medium"/>
                <a:cs typeface="Roboto Medium"/>
                <a:sym typeface="Roboto Medium"/>
              </a:rPr>
              <a:t>HR</a:t>
            </a:r>
            <a:endParaRPr sz="1200" dirty="0">
              <a:solidFill>
                <a:srgbClr val="332851"/>
              </a:solidFill>
              <a:latin typeface="Avenir Next LT Pro Demi" panose="020B0704020202020204" pitchFamily="34" charset="0"/>
              <a:ea typeface="Roboto"/>
              <a:cs typeface="Roboto"/>
              <a:sym typeface="Roboto"/>
            </a:endParaRPr>
          </a:p>
        </p:txBody>
      </p:sp>
      <p:sp>
        <p:nvSpPr>
          <p:cNvPr id="1001" name="Google Shape;1001;p53"/>
          <p:cNvSpPr txBox="1"/>
          <p:nvPr/>
        </p:nvSpPr>
        <p:spPr>
          <a:xfrm>
            <a:off x="197350" y="5850184"/>
            <a:ext cx="2363400" cy="6624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None/>
            </a:pPr>
            <a:r>
              <a:rPr lang="en-US" sz="1200" b="1" dirty="0">
                <a:solidFill>
                  <a:srgbClr val="332851"/>
                </a:solidFill>
                <a:latin typeface="Avenir Next LT Pro Demi" panose="020B0704020202020204" pitchFamily="34" charset="0"/>
                <a:ea typeface="Roboto"/>
                <a:cs typeface="Roboto"/>
                <a:sym typeface="Roboto"/>
              </a:rPr>
              <a:t>9) Organization – </a:t>
            </a:r>
          </a:p>
          <a:p>
            <a:pPr marL="171450" lvl="0" indent="-171450" algn="l" rtl="0">
              <a:spcBef>
                <a:spcPts val="0"/>
              </a:spcBef>
              <a:spcAft>
                <a:spcPts val="0"/>
              </a:spcAft>
              <a:buNone/>
            </a:pPr>
            <a:r>
              <a:rPr lang="en-US" sz="1200" b="1" dirty="0">
                <a:solidFill>
                  <a:srgbClr val="332851"/>
                </a:solidFill>
                <a:latin typeface="Avenir Next LT Pro Demi" panose="020B0704020202020204" pitchFamily="34" charset="0"/>
                <a:ea typeface="Roboto"/>
                <a:cs typeface="Roboto"/>
                <a:sym typeface="Roboto"/>
              </a:rPr>
              <a:t>     </a:t>
            </a:r>
            <a:r>
              <a:rPr lang="en-US" sz="1200" dirty="0">
                <a:solidFill>
                  <a:srgbClr val="332851"/>
                </a:solidFill>
                <a:latin typeface="Avenir Next LT Pro Demi" panose="020B0704020202020204" pitchFamily="34" charset="0"/>
                <a:ea typeface="Roboto Medium"/>
                <a:cs typeface="Roboto Medium"/>
                <a:sym typeface="Roboto Medium"/>
              </a:rPr>
              <a:t>Finance &amp; Operations</a:t>
            </a:r>
            <a:endParaRPr sz="1200" dirty="0">
              <a:solidFill>
                <a:srgbClr val="332851"/>
              </a:solidFill>
              <a:latin typeface="Avenir Next LT Pro Demi" panose="020B0704020202020204" pitchFamily="34" charset="0"/>
              <a:ea typeface="Roboto"/>
              <a:cs typeface="Roboto"/>
              <a:sym typeface="Roboto"/>
            </a:endParaRPr>
          </a:p>
        </p:txBody>
      </p:sp>
      <p:sp>
        <p:nvSpPr>
          <p:cNvPr id="1002" name="Google Shape;1002;p53"/>
          <p:cNvSpPr txBox="1"/>
          <p:nvPr/>
        </p:nvSpPr>
        <p:spPr>
          <a:xfrm>
            <a:off x="197325" y="1935999"/>
            <a:ext cx="23634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rgbClr val="332851"/>
                </a:solidFill>
                <a:latin typeface="Avenir Next LT Pro Demi" panose="020B0704020202020204" pitchFamily="34" charset="0"/>
                <a:ea typeface="Roboto"/>
                <a:cs typeface="Roboto"/>
                <a:sym typeface="Roboto"/>
              </a:rPr>
              <a:t>2) Culture &amp; Values</a:t>
            </a:r>
            <a:endParaRPr sz="1200" b="1" dirty="0">
              <a:solidFill>
                <a:srgbClr val="332851"/>
              </a:solidFill>
              <a:latin typeface="Avenir Next LT Pro Demi" panose="020B0704020202020204" pitchFamily="34" charset="0"/>
              <a:ea typeface="Roboto"/>
              <a:cs typeface="Roboto"/>
              <a:sym typeface="Roboto"/>
            </a:endParaRPr>
          </a:p>
        </p:txBody>
      </p:sp>
      <p:sp>
        <p:nvSpPr>
          <p:cNvPr id="1003" name="Google Shape;1003;p53"/>
          <p:cNvSpPr txBox="1"/>
          <p:nvPr/>
        </p:nvSpPr>
        <p:spPr>
          <a:xfrm>
            <a:off x="197350" y="2401375"/>
            <a:ext cx="2200500" cy="6624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None/>
            </a:pPr>
            <a:r>
              <a:rPr lang="en-US" sz="1200" b="1" dirty="0">
                <a:solidFill>
                  <a:srgbClr val="332851"/>
                </a:solidFill>
                <a:latin typeface="Avenir Next LT Pro Demi" panose="020B0704020202020204" pitchFamily="34" charset="0"/>
                <a:ea typeface="Roboto"/>
                <a:cs typeface="Roboto"/>
                <a:sym typeface="Roboto"/>
              </a:rPr>
              <a:t>3) Leadership &amp; </a:t>
            </a:r>
          </a:p>
          <a:p>
            <a:pPr marL="171450" lvl="0" indent="-171450" algn="l" rtl="0">
              <a:spcBef>
                <a:spcPts val="0"/>
              </a:spcBef>
              <a:spcAft>
                <a:spcPts val="0"/>
              </a:spcAft>
              <a:buNone/>
            </a:pPr>
            <a:r>
              <a:rPr lang="en-US" sz="1200" b="1" dirty="0">
                <a:solidFill>
                  <a:srgbClr val="332851"/>
                </a:solidFill>
                <a:latin typeface="Avenir Next LT Pro Demi" panose="020B0704020202020204" pitchFamily="34" charset="0"/>
                <a:ea typeface="Roboto"/>
                <a:cs typeface="Roboto"/>
                <a:sym typeface="Roboto"/>
              </a:rPr>
              <a:t>     Decision Making</a:t>
            </a:r>
            <a:endParaRPr sz="1200" b="1" dirty="0">
              <a:solidFill>
                <a:srgbClr val="332851"/>
              </a:solidFill>
              <a:latin typeface="Avenir Next LT Pro Demi" panose="020B0704020202020204" pitchFamily="34" charset="0"/>
              <a:ea typeface="Roboto"/>
              <a:cs typeface="Roboto"/>
              <a:sym typeface="Roboto"/>
            </a:endParaRPr>
          </a:p>
        </p:txBody>
      </p:sp>
      <p:sp>
        <p:nvSpPr>
          <p:cNvPr id="1004" name="Google Shape;1004;p53"/>
          <p:cNvSpPr txBox="1"/>
          <p:nvPr/>
        </p:nvSpPr>
        <p:spPr>
          <a:xfrm>
            <a:off x="197350" y="3077806"/>
            <a:ext cx="23634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rgbClr val="332851"/>
                </a:solidFill>
                <a:latin typeface="Avenir Next LT Pro Demi" panose="020B0704020202020204" pitchFamily="34" charset="0"/>
                <a:ea typeface="Roboto"/>
                <a:cs typeface="Roboto"/>
                <a:sym typeface="Roboto"/>
              </a:rPr>
              <a:t>4) Strategy</a:t>
            </a:r>
            <a:endParaRPr sz="1200" b="1" dirty="0">
              <a:solidFill>
                <a:srgbClr val="332851"/>
              </a:solidFill>
              <a:latin typeface="Avenir Next LT Pro Demi" panose="020B0704020202020204" pitchFamily="34" charset="0"/>
              <a:ea typeface="Roboto"/>
              <a:cs typeface="Roboto"/>
              <a:sym typeface="Roboto"/>
            </a:endParaRPr>
          </a:p>
        </p:txBody>
      </p:sp>
      <p:sp>
        <p:nvSpPr>
          <p:cNvPr id="1005" name="Google Shape;1005;p53"/>
          <p:cNvSpPr txBox="1"/>
          <p:nvPr/>
        </p:nvSpPr>
        <p:spPr>
          <a:xfrm>
            <a:off x="197325" y="4100070"/>
            <a:ext cx="2363400" cy="6624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None/>
            </a:pPr>
            <a:r>
              <a:rPr lang="en-US" sz="1200" b="1" dirty="0">
                <a:solidFill>
                  <a:srgbClr val="332851"/>
                </a:solidFill>
                <a:latin typeface="Avenir Next LT Pro Demi" panose="020B0704020202020204" pitchFamily="34" charset="0"/>
                <a:ea typeface="Roboto"/>
                <a:cs typeface="Roboto"/>
                <a:sym typeface="Roboto"/>
              </a:rPr>
              <a:t>6) Communications &amp; Messaging</a:t>
            </a:r>
            <a:endParaRPr sz="1200" b="1" dirty="0">
              <a:solidFill>
                <a:srgbClr val="332851"/>
              </a:solidFill>
              <a:latin typeface="Avenir Next LT Pro Demi" panose="020B0704020202020204" pitchFamily="34" charset="0"/>
              <a:ea typeface="Roboto"/>
              <a:cs typeface="Roboto"/>
              <a:sym typeface="Roboto"/>
            </a:endParaRPr>
          </a:p>
        </p:txBody>
      </p:sp>
      <p:sp>
        <p:nvSpPr>
          <p:cNvPr id="1006" name="Google Shape;1006;p53"/>
          <p:cNvSpPr txBox="1"/>
          <p:nvPr/>
        </p:nvSpPr>
        <p:spPr>
          <a:xfrm>
            <a:off x="197350" y="4761203"/>
            <a:ext cx="25803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rgbClr val="332851"/>
                </a:solidFill>
                <a:latin typeface="Avenir Next LT Pro Demi" panose="020B0704020202020204" pitchFamily="34" charset="0"/>
                <a:ea typeface="Roboto"/>
                <a:cs typeface="Roboto"/>
                <a:sym typeface="Roboto"/>
              </a:rPr>
              <a:t>7) Evaluation &amp; Learning</a:t>
            </a:r>
            <a:endParaRPr sz="1200" b="1" dirty="0">
              <a:solidFill>
                <a:srgbClr val="332851"/>
              </a:solidFill>
              <a:latin typeface="Avenir Next LT Pro Demi" panose="020B0704020202020204" pitchFamily="34" charset="0"/>
              <a:ea typeface="Roboto"/>
              <a:cs typeface="Roboto"/>
              <a:sym typeface="Roboto"/>
            </a:endParaRPr>
          </a:p>
        </p:txBody>
      </p:sp>
      <p:sp>
        <p:nvSpPr>
          <p:cNvPr id="1007" name="Google Shape;1007;p53"/>
          <p:cNvSpPr txBox="1"/>
          <p:nvPr/>
        </p:nvSpPr>
        <p:spPr>
          <a:xfrm>
            <a:off x="197325" y="3636779"/>
            <a:ext cx="22860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rgbClr val="332851"/>
                </a:solidFill>
                <a:latin typeface="Avenir Next LT Pro Demi" panose="020B0704020202020204" pitchFamily="34" charset="0"/>
                <a:ea typeface="Roboto"/>
                <a:cs typeface="Roboto"/>
                <a:sym typeface="Roboto"/>
              </a:rPr>
              <a:t>5) Program</a:t>
            </a:r>
            <a:endParaRPr sz="1200" b="1" dirty="0">
              <a:solidFill>
                <a:srgbClr val="332851"/>
              </a:solidFill>
              <a:latin typeface="Avenir Next LT Pro Demi" panose="020B0704020202020204" pitchFamily="34" charset="0"/>
              <a:ea typeface="Roboto"/>
              <a:cs typeface="Roboto"/>
              <a:sym typeface="Roboto"/>
            </a:endParaRPr>
          </a:p>
        </p:txBody>
      </p:sp>
      <p:cxnSp>
        <p:nvCxnSpPr>
          <p:cNvPr id="14" name="Google Shape;219;p37">
            <a:extLst>
              <a:ext uri="{FF2B5EF4-FFF2-40B4-BE49-F238E27FC236}">
                <a16:creationId xmlns:a16="http://schemas.microsoft.com/office/drawing/2014/main" id="{DA409BA0-AAA4-5698-447E-63D6FA758EF3}"/>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grpSp>
        <p:nvGrpSpPr>
          <p:cNvPr id="8" name="Group 7">
            <a:extLst>
              <a:ext uri="{FF2B5EF4-FFF2-40B4-BE49-F238E27FC236}">
                <a16:creationId xmlns:a16="http://schemas.microsoft.com/office/drawing/2014/main" id="{71D8B090-069B-1769-4652-91675FFB4800}"/>
              </a:ext>
            </a:extLst>
          </p:cNvPr>
          <p:cNvGrpSpPr/>
          <p:nvPr/>
        </p:nvGrpSpPr>
        <p:grpSpPr>
          <a:xfrm>
            <a:off x="0" y="6402336"/>
            <a:ext cx="12204495" cy="524700"/>
            <a:chOff x="0" y="6402336"/>
            <a:chExt cx="12204495" cy="524700"/>
          </a:xfrm>
        </p:grpSpPr>
        <p:grpSp>
          <p:nvGrpSpPr>
            <p:cNvPr id="10" name="Group 9">
              <a:extLst>
                <a:ext uri="{FF2B5EF4-FFF2-40B4-BE49-F238E27FC236}">
                  <a16:creationId xmlns:a16="http://schemas.microsoft.com/office/drawing/2014/main" id="{7482E103-9E3E-BB3B-4826-C564B5550D53}"/>
                </a:ext>
              </a:extLst>
            </p:cNvPr>
            <p:cNvGrpSpPr/>
            <p:nvPr/>
          </p:nvGrpSpPr>
          <p:grpSpPr>
            <a:xfrm>
              <a:off x="0" y="6490239"/>
              <a:ext cx="12204495" cy="367762"/>
              <a:chOff x="0" y="6490239"/>
              <a:chExt cx="12204495" cy="367762"/>
            </a:xfrm>
          </p:grpSpPr>
          <p:sp>
            <p:nvSpPr>
              <p:cNvPr id="21" name="Google Shape;217;p37">
                <a:extLst>
                  <a:ext uri="{FF2B5EF4-FFF2-40B4-BE49-F238E27FC236}">
                    <a16:creationId xmlns:a16="http://schemas.microsoft.com/office/drawing/2014/main" id="{096C0B80-DB83-EF91-BA04-18B227661214}"/>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9" name="Google Shape;219;p37">
                <a:extLst>
                  <a:ext uri="{FF2B5EF4-FFF2-40B4-BE49-F238E27FC236}">
                    <a16:creationId xmlns:a16="http://schemas.microsoft.com/office/drawing/2014/main" id="{02EFB3BD-C0DB-C38A-2BFB-9E0EDBE119AC}"/>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0" name="Google Shape;225;p37">
                <a:extLst>
                  <a:ext uri="{FF2B5EF4-FFF2-40B4-BE49-F238E27FC236}">
                    <a16:creationId xmlns:a16="http://schemas.microsoft.com/office/drawing/2014/main" id="{D9847EBF-1A70-A75B-6396-8B391AAA8E72}"/>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7" name="Google Shape;234;p38">
              <a:extLst>
                <a:ext uri="{FF2B5EF4-FFF2-40B4-BE49-F238E27FC236}">
                  <a16:creationId xmlns:a16="http://schemas.microsoft.com/office/drawing/2014/main" id="{6D22437E-803E-71AC-C175-CA1C5A375A36}"/>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18</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978" name="Google Shape;978;p53"/>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981" name="Google Shape;981;p53"/>
          <p:cNvSpPr txBox="1"/>
          <p:nvPr/>
        </p:nvSpPr>
        <p:spPr>
          <a:xfrm>
            <a:off x="119800" y="2037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rgbClr val="FFA700"/>
                </a:solidFill>
                <a:latin typeface="DM Serif display" pitchFamily="2" charset="0"/>
                <a:ea typeface="Roboto Medium"/>
                <a:cs typeface="Roboto Medium"/>
                <a:sym typeface="Roboto Medium"/>
              </a:rPr>
              <a:t>Organizational Equity Reflection Summary</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986" name="Google Shape;986;p53"/>
          <p:cNvSpPr/>
          <p:nvPr/>
        </p:nvSpPr>
        <p:spPr>
          <a:xfrm>
            <a:off x="693251" y="880951"/>
            <a:ext cx="236370" cy="23637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19547F"/>
              </a:solidFill>
              <a:latin typeface="Roboto"/>
              <a:ea typeface="Roboto"/>
              <a:cs typeface="Roboto"/>
              <a:sym typeface="Roboto"/>
            </a:endParaRPr>
          </a:p>
        </p:txBody>
      </p:sp>
      <p:sp>
        <p:nvSpPr>
          <p:cNvPr id="988" name="Google Shape;988;p53"/>
          <p:cNvSpPr txBox="1"/>
          <p:nvPr/>
        </p:nvSpPr>
        <p:spPr>
          <a:xfrm>
            <a:off x="37876" y="839241"/>
            <a:ext cx="668494" cy="3201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1050" b="1" dirty="0">
                <a:solidFill>
                  <a:srgbClr val="19547F"/>
                </a:solidFill>
                <a:latin typeface="Avenir Next LT Pro Demi" panose="020B0704020202020204" pitchFamily="34" charset="0"/>
                <a:ea typeface="Roboto"/>
                <a:cs typeface="Roboto"/>
                <a:sym typeface="Roboto"/>
              </a:rPr>
              <a:t>Where We Are</a:t>
            </a:r>
            <a:endParaRPr sz="1050" b="1" dirty="0">
              <a:solidFill>
                <a:srgbClr val="19547F"/>
              </a:solidFill>
              <a:latin typeface="Avenir Next LT Pro Demi" panose="020B0704020202020204" pitchFamily="34" charset="0"/>
              <a:ea typeface="Roboto"/>
              <a:cs typeface="Roboto"/>
              <a:sym typeface="Roboto"/>
            </a:endParaRPr>
          </a:p>
        </p:txBody>
      </p:sp>
      <p:sp>
        <p:nvSpPr>
          <p:cNvPr id="989" name="Google Shape;989;p53"/>
          <p:cNvSpPr/>
          <p:nvPr/>
        </p:nvSpPr>
        <p:spPr>
          <a:xfrm>
            <a:off x="2157311" y="846662"/>
            <a:ext cx="306314" cy="287833"/>
          </a:xfrm>
          <a:prstGeom prst="star5">
            <a:avLst>
              <a:gd name="adj" fmla="val 19098"/>
              <a:gd name="hf" fmla="val 105146"/>
              <a:gd name="vf" fmla="val 110557"/>
            </a:avLst>
          </a:prstGeom>
          <a:solidFill>
            <a:srgbClr val="FFC0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990" name="Google Shape;990;p53"/>
          <p:cNvSpPr txBox="1"/>
          <p:nvPr/>
        </p:nvSpPr>
        <p:spPr>
          <a:xfrm>
            <a:off x="945759" y="840884"/>
            <a:ext cx="1278476" cy="3201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1050" b="1" dirty="0">
                <a:solidFill>
                  <a:srgbClr val="FFC000"/>
                </a:solidFill>
                <a:latin typeface="Avenir Next LT Pro Demi" panose="020B0704020202020204" pitchFamily="34" charset="0"/>
                <a:ea typeface="Roboto"/>
                <a:cs typeface="Roboto"/>
                <a:sym typeface="Roboto"/>
              </a:rPr>
              <a:t>Where We Want </a:t>
            </a:r>
          </a:p>
          <a:p>
            <a:pPr marL="0" lvl="0" indent="0" rtl="0">
              <a:spcBef>
                <a:spcPts val="0"/>
              </a:spcBef>
              <a:spcAft>
                <a:spcPts val="0"/>
              </a:spcAft>
              <a:buNone/>
            </a:pPr>
            <a:r>
              <a:rPr lang="en-US" sz="1050" b="1" dirty="0">
                <a:solidFill>
                  <a:srgbClr val="FFC000"/>
                </a:solidFill>
                <a:latin typeface="Avenir Next LT Pro Demi" panose="020B0704020202020204" pitchFamily="34" charset="0"/>
                <a:ea typeface="Roboto"/>
                <a:cs typeface="Roboto"/>
                <a:sym typeface="Roboto"/>
              </a:rPr>
              <a:t>to Be in ~3 years</a:t>
            </a:r>
            <a:endParaRPr sz="1050" b="1" dirty="0">
              <a:solidFill>
                <a:srgbClr val="FFC000"/>
              </a:solidFill>
              <a:latin typeface="Avenir Next LT Pro Demi" panose="020B0704020202020204" pitchFamily="34" charset="0"/>
              <a:ea typeface="Roboto"/>
              <a:cs typeface="Roboto"/>
              <a:sym typeface="Roboto"/>
            </a:endParaRPr>
          </a:p>
        </p:txBody>
      </p:sp>
      <p:sp>
        <p:nvSpPr>
          <p:cNvPr id="2" name="Google Shape;218;p37">
            <a:extLst>
              <a:ext uri="{FF2B5EF4-FFF2-40B4-BE49-F238E27FC236}">
                <a16:creationId xmlns:a16="http://schemas.microsoft.com/office/drawing/2014/main" id="{FD707D02-B1DC-1F91-76C5-D9500925A140}"/>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3"/>
        <p:cNvGrpSpPr/>
        <p:nvPr/>
      </p:nvGrpSpPr>
      <p:grpSpPr>
        <a:xfrm>
          <a:off x="0" y="0"/>
          <a:ext cx="0" cy="0"/>
          <a:chOff x="0" y="0"/>
          <a:chExt cx="0" cy="0"/>
        </a:xfrm>
      </p:grpSpPr>
      <p:sp>
        <p:nvSpPr>
          <p:cNvPr id="1014" name="Google Shape;1014;p54"/>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1016" name="Google Shape;1016;p54"/>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rgbClr val="FFA700"/>
                </a:solidFill>
                <a:latin typeface="DM Serif display" pitchFamily="2" charset="0"/>
                <a:ea typeface="Roboto Medium"/>
                <a:cs typeface="Roboto Medium"/>
                <a:sym typeface="Roboto Medium"/>
              </a:rPr>
              <a:t>Summary: Suggested Reflection Questions</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1021" name="Google Shape;1021;p54"/>
          <p:cNvSpPr txBox="1"/>
          <p:nvPr/>
        </p:nvSpPr>
        <p:spPr>
          <a:xfrm>
            <a:off x="119800" y="949825"/>
            <a:ext cx="11821500" cy="5353500"/>
          </a:xfrm>
          <a:prstGeom prst="rect">
            <a:avLst/>
          </a:prstGeom>
          <a:noFill/>
          <a:ln>
            <a:noFill/>
          </a:ln>
        </p:spPr>
        <p:txBody>
          <a:bodyPr spcFirstLastPara="1" wrap="square" lIns="91425" tIns="91425" rIns="91425" bIns="91425" anchor="t" anchorCtr="0">
            <a:noAutofit/>
          </a:bodyPr>
          <a:lstStyle/>
          <a:p>
            <a:pPr marL="457200" lvl="0" indent="-349250" algn="l" rtl="0">
              <a:spcBef>
                <a:spcPts val="0"/>
              </a:spcBef>
              <a:spcAft>
                <a:spcPts val="0"/>
              </a:spcAft>
              <a:buSzPts val="1900"/>
              <a:buFont typeface="Roboto"/>
              <a:buChar char="●"/>
            </a:pPr>
            <a:r>
              <a:rPr lang="en-US" sz="1900" dirty="0">
                <a:latin typeface="Avenir Next LT Pro" panose="020B0504020202020204" pitchFamily="34" charset="0"/>
                <a:ea typeface="Roboto"/>
                <a:cs typeface="Roboto"/>
                <a:sym typeface="Roboto"/>
              </a:rPr>
              <a:t>What did you learn most about yourself during this process of completing this tool?</a:t>
            </a:r>
            <a:endParaRPr sz="1900" dirty="0">
              <a:latin typeface="Avenir Next LT Pro" panose="020B0504020202020204" pitchFamily="34" charset="0"/>
              <a:ea typeface="Roboto"/>
              <a:cs typeface="Roboto"/>
              <a:sym typeface="Roboto"/>
            </a:endParaRPr>
          </a:p>
          <a:p>
            <a:pPr marL="0" lvl="0" indent="0" algn="l" rtl="0">
              <a:spcBef>
                <a:spcPts val="1000"/>
              </a:spcBef>
              <a:spcAft>
                <a:spcPts val="0"/>
              </a:spcAft>
              <a:buNone/>
            </a:pPr>
            <a:endParaRPr sz="1600" dirty="0">
              <a:latin typeface="Avenir Next LT Pro" panose="020B0504020202020204" pitchFamily="34" charset="0"/>
              <a:ea typeface="Roboto"/>
              <a:cs typeface="Roboto"/>
              <a:sym typeface="Roboto"/>
            </a:endParaRPr>
          </a:p>
          <a:p>
            <a:pPr marL="457200" lvl="0" indent="-349250" algn="l" rtl="0">
              <a:spcBef>
                <a:spcPts val="1000"/>
              </a:spcBef>
              <a:spcAft>
                <a:spcPts val="0"/>
              </a:spcAft>
              <a:buSzPts val="1900"/>
              <a:buFont typeface="Roboto"/>
              <a:buChar char="●"/>
            </a:pPr>
            <a:r>
              <a:rPr lang="en-US" sz="1900" dirty="0">
                <a:latin typeface="Avenir Next LT Pro" panose="020B0504020202020204" pitchFamily="34" charset="0"/>
                <a:ea typeface="Roboto"/>
                <a:cs typeface="Roboto"/>
                <a:sym typeface="Roboto"/>
              </a:rPr>
              <a:t>What did you learn most about your organization while completing this tool?</a:t>
            </a:r>
            <a:endParaRPr sz="1900" dirty="0">
              <a:latin typeface="Avenir Next LT Pro" panose="020B0504020202020204" pitchFamily="34" charset="0"/>
              <a:ea typeface="Roboto"/>
              <a:cs typeface="Roboto"/>
              <a:sym typeface="Roboto"/>
            </a:endParaRPr>
          </a:p>
          <a:p>
            <a:pPr marL="457200" lvl="0" indent="0" algn="l" rtl="0">
              <a:spcBef>
                <a:spcPts val="1000"/>
              </a:spcBef>
              <a:spcAft>
                <a:spcPts val="0"/>
              </a:spcAft>
              <a:buNone/>
            </a:pPr>
            <a:endParaRPr sz="1600" dirty="0">
              <a:latin typeface="Avenir Next LT Pro" panose="020B0504020202020204" pitchFamily="34" charset="0"/>
              <a:ea typeface="Roboto"/>
              <a:cs typeface="Roboto"/>
              <a:sym typeface="Roboto"/>
            </a:endParaRPr>
          </a:p>
          <a:p>
            <a:pPr marL="457200" lvl="0" indent="-349250" algn="l" rtl="0">
              <a:spcBef>
                <a:spcPts val="1000"/>
              </a:spcBef>
              <a:spcAft>
                <a:spcPts val="0"/>
              </a:spcAft>
              <a:buSzPts val="1900"/>
              <a:buFont typeface="Roboto"/>
              <a:buChar char="●"/>
            </a:pPr>
            <a:r>
              <a:rPr lang="en-US" sz="1900" dirty="0">
                <a:latin typeface="Avenir Next LT Pro" panose="020B0504020202020204" pitchFamily="34" charset="0"/>
                <a:ea typeface="Roboto"/>
                <a:cs typeface="Roboto"/>
                <a:sym typeface="Roboto"/>
              </a:rPr>
              <a:t>What (if any) part of this process felt challenging? Why?</a:t>
            </a:r>
            <a:endParaRPr sz="1900" dirty="0">
              <a:latin typeface="Avenir Next LT Pro" panose="020B0504020202020204" pitchFamily="34" charset="0"/>
              <a:ea typeface="Roboto"/>
              <a:cs typeface="Roboto"/>
              <a:sym typeface="Roboto"/>
            </a:endParaRPr>
          </a:p>
          <a:p>
            <a:pPr marL="0" lvl="0" indent="0" algn="l" rtl="0">
              <a:spcBef>
                <a:spcPts val="1000"/>
              </a:spcBef>
              <a:spcAft>
                <a:spcPts val="0"/>
              </a:spcAft>
              <a:buNone/>
            </a:pPr>
            <a:endParaRPr sz="1600" dirty="0">
              <a:latin typeface="Avenir Next LT Pro" panose="020B0504020202020204" pitchFamily="34" charset="0"/>
              <a:ea typeface="Roboto"/>
              <a:cs typeface="Roboto"/>
              <a:sym typeface="Roboto"/>
            </a:endParaRPr>
          </a:p>
          <a:p>
            <a:pPr marL="457200" lvl="0" indent="-349250" algn="l" rtl="0">
              <a:spcBef>
                <a:spcPts val="1000"/>
              </a:spcBef>
              <a:spcAft>
                <a:spcPts val="0"/>
              </a:spcAft>
              <a:buSzPts val="1900"/>
              <a:buFont typeface="Roboto"/>
              <a:buChar char="●"/>
            </a:pPr>
            <a:r>
              <a:rPr lang="en-US" sz="1900" dirty="0">
                <a:latin typeface="Avenir Next LT Pro" panose="020B0504020202020204" pitchFamily="34" charset="0"/>
                <a:ea typeface="Roboto"/>
                <a:cs typeface="Roboto"/>
                <a:sym typeface="Roboto"/>
              </a:rPr>
              <a:t>What surprised you?</a:t>
            </a:r>
            <a:endParaRPr sz="1900" dirty="0">
              <a:latin typeface="Avenir Next LT Pro" panose="020B0504020202020204" pitchFamily="34" charset="0"/>
              <a:ea typeface="Roboto"/>
              <a:cs typeface="Roboto"/>
              <a:sym typeface="Roboto"/>
            </a:endParaRPr>
          </a:p>
          <a:p>
            <a:pPr marL="457200" lvl="0" indent="0" algn="l" rtl="0">
              <a:spcBef>
                <a:spcPts val="1000"/>
              </a:spcBef>
              <a:spcAft>
                <a:spcPts val="0"/>
              </a:spcAft>
              <a:buNone/>
            </a:pPr>
            <a:endParaRPr sz="1600" dirty="0">
              <a:latin typeface="Avenir Next LT Pro" panose="020B0504020202020204" pitchFamily="34" charset="0"/>
              <a:ea typeface="Roboto"/>
              <a:cs typeface="Roboto"/>
              <a:sym typeface="Roboto"/>
            </a:endParaRPr>
          </a:p>
          <a:p>
            <a:pPr marL="457200" lvl="0" indent="-349250" algn="l" rtl="0">
              <a:spcBef>
                <a:spcPts val="1000"/>
              </a:spcBef>
              <a:spcAft>
                <a:spcPts val="0"/>
              </a:spcAft>
              <a:buSzPts val="1900"/>
              <a:buFont typeface="Roboto"/>
              <a:buChar char="●"/>
            </a:pPr>
            <a:r>
              <a:rPr lang="en-US" sz="1900" dirty="0">
                <a:latin typeface="Avenir Next LT Pro" panose="020B0504020202020204" pitchFamily="34" charset="0"/>
                <a:ea typeface="Roboto"/>
                <a:cs typeface="Roboto"/>
                <a:sym typeface="Roboto"/>
              </a:rPr>
              <a:t>What key reflections do you have as a team about your organization’s equity journey?</a:t>
            </a:r>
            <a:endParaRPr sz="1900" dirty="0">
              <a:latin typeface="Avenir Next LT Pro" panose="020B0504020202020204" pitchFamily="34" charset="0"/>
              <a:ea typeface="Roboto"/>
              <a:cs typeface="Roboto"/>
              <a:sym typeface="Roboto"/>
            </a:endParaRPr>
          </a:p>
          <a:p>
            <a:pPr marL="457200" lvl="0" indent="0" algn="l" rtl="0">
              <a:spcBef>
                <a:spcPts val="1000"/>
              </a:spcBef>
              <a:spcAft>
                <a:spcPts val="0"/>
              </a:spcAft>
              <a:buNone/>
            </a:pPr>
            <a:endParaRPr sz="1600" dirty="0">
              <a:latin typeface="Avenir Next LT Pro" panose="020B0504020202020204" pitchFamily="34" charset="0"/>
              <a:ea typeface="Roboto"/>
              <a:cs typeface="Roboto"/>
              <a:sym typeface="Roboto"/>
            </a:endParaRPr>
          </a:p>
          <a:p>
            <a:pPr marL="457200" lvl="0" indent="-349250" algn="l" rtl="0">
              <a:spcBef>
                <a:spcPts val="1000"/>
              </a:spcBef>
              <a:spcAft>
                <a:spcPts val="1000"/>
              </a:spcAft>
              <a:buSzPts val="1900"/>
              <a:buFont typeface="Roboto"/>
              <a:buChar char="●"/>
            </a:pPr>
            <a:r>
              <a:rPr lang="en-US" sz="1900" dirty="0">
                <a:latin typeface="Avenir Next LT Pro" panose="020B0504020202020204" pitchFamily="34" charset="0"/>
                <a:ea typeface="Roboto"/>
                <a:cs typeface="Roboto"/>
                <a:sym typeface="Roboto"/>
              </a:rPr>
              <a:t>In considering where you feel your organization is along the various dimensions in the OER Tool, where might you want to focus more deeply? What intended outcome(s) do you hope to achieve?</a:t>
            </a:r>
            <a:endParaRPr sz="1900" dirty="0">
              <a:latin typeface="Avenir Next LT Pro" panose="020B0504020202020204" pitchFamily="34" charset="0"/>
              <a:ea typeface="Roboto"/>
              <a:cs typeface="Roboto"/>
              <a:sym typeface="Roboto"/>
            </a:endParaRPr>
          </a:p>
        </p:txBody>
      </p:sp>
      <p:cxnSp>
        <p:nvCxnSpPr>
          <p:cNvPr id="12" name="Google Shape;219;p37">
            <a:extLst>
              <a:ext uri="{FF2B5EF4-FFF2-40B4-BE49-F238E27FC236}">
                <a16:creationId xmlns:a16="http://schemas.microsoft.com/office/drawing/2014/main" id="{3569267B-07A4-6172-DD85-71BCCD7E432F}"/>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grpSp>
        <p:nvGrpSpPr>
          <p:cNvPr id="8" name="Group 7">
            <a:extLst>
              <a:ext uri="{FF2B5EF4-FFF2-40B4-BE49-F238E27FC236}">
                <a16:creationId xmlns:a16="http://schemas.microsoft.com/office/drawing/2014/main" id="{292BC746-CFB0-FAC5-1FD3-EF3476396D9E}"/>
              </a:ext>
            </a:extLst>
          </p:cNvPr>
          <p:cNvGrpSpPr/>
          <p:nvPr/>
        </p:nvGrpSpPr>
        <p:grpSpPr>
          <a:xfrm>
            <a:off x="0" y="6402336"/>
            <a:ext cx="12204495" cy="524700"/>
            <a:chOff x="0" y="6402336"/>
            <a:chExt cx="12204495" cy="524700"/>
          </a:xfrm>
        </p:grpSpPr>
        <p:grpSp>
          <p:nvGrpSpPr>
            <p:cNvPr id="15" name="Group 14">
              <a:extLst>
                <a:ext uri="{FF2B5EF4-FFF2-40B4-BE49-F238E27FC236}">
                  <a16:creationId xmlns:a16="http://schemas.microsoft.com/office/drawing/2014/main" id="{46FA9AA5-8658-5C88-996B-9B29F5D44659}"/>
                </a:ext>
              </a:extLst>
            </p:cNvPr>
            <p:cNvGrpSpPr/>
            <p:nvPr/>
          </p:nvGrpSpPr>
          <p:grpSpPr>
            <a:xfrm>
              <a:off x="0" y="6490239"/>
              <a:ext cx="12204495" cy="367762"/>
              <a:chOff x="0" y="6490239"/>
              <a:chExt cx="12204495" cy="367762"/>
            </a:xfrm>
          </p:grpSpPr>
          <p:sp>
            <p:nvSpPr>
              <p:cNvPr id="20" name="Google Shape;217;p37">
                <a:extLst>
                  <a:ext uri="{FF2B5EF4-FFF2-40B4-BE49-F238E27FC236}">
                    <a16:creationId xmlns:a16="http://schemas.microsoft.com/office/drawing/2014/main" id="{6DA30B01-3184-4741-4448-B126A5780D15}"/>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8" name="Google Shape;219;p37">
                <a:extLst>
                  <a:ext uri="{FF2B5EF4-FFF2-40B4-BE49-F238E27FC236}">
                    <a16:creationId xmlns:a16="http://schemas.microsoft.com/office/drawing/2014/main" id="{D7F0C638-2DFA-A640-E9AC-6EC7BB7C389A}"/>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19" name="Google Shape;225;p37">
                <a:extLst>
                  <a:ext uri="{FF2B5EF4-FFF2-40B4-BE49-F238E27FC236}">
                    <a16:creationId xmlns:a16="http://schemas.microsoft.com/office/drawing/2014/main" id="{24B2637A-C2B0-1C74-BA31-A65C351D4120}"/>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6" name="Google Shape;234;p38">
              <a:extLst>
                <a:ext uri="{FF2B5EF4-FFF2-40B4-BE49-F238E27FC236}">
                  <a16:creationId xmlns:a16="http://schemas.microsoft.com/office/drawing/2014/main" id="{E614F52C-564A-DB69-C3BB-97F3CD22EE73}"/>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19</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2" name="Google Shape;218;p37">
            <a:extLst>
              <a:ext uri="{FF2B5EF4-FFF2-40B4-BE49-F238E27FC236}">
                <a16:creationId xmlns:a16="http://schemas.microsoft.com/office/drawing/2014/main" id="{3D48A06F-A40D-BB4F-B9B4-B2059AC3B201}"/>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20" name="Google Shape;220;p37"/>
          <p:cNvSpPr txBox="1">
            <a:spLocks noGrp="1"/>
          </p:cNvSpPr>
          <p:nvPr>
            <p:ph type="sldNum" idx="12"/>
          </p:nvPr>
        </p:nvSpPr>
        <p:spPr>
          <a:xfrm>
            <a:off x="11322286" y="68673"/>
            <a:ext cx="731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
        <p:nvSpPr>
          <p:cNvPr id="221" name="Google Shape;221;p37"/>
          <p:cNvSpPr/>
          <p:nvPr/>
        </p:nvSpPr>
        <p:spPr>
          <a:xfrm>
            <a:off x="0" y="0"/>
            <a:ext cx="12204600" cy="6490200"/>
          </a:xfrm>
          <a:prstGeom prst="rect">
            <a:avLst/>
          </a:prstGeom>
          <a:solidFill>
            <a:srgbClr val="1954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2" name="Google Shape;222;p37"/>
          <p:cNvSpPr txBox="1"/>
          <p:nvPr/>
        </p:nvSpPr>
        <p:spPr>
          <a:xfrm>
            <a:off x="387927" y="1808176"/>
            <a:ext cx="11310738" cy="3369411"/>
          </a:xfrm>
          <a:prstGeom prst="rect">
            <a:avLst/>
          </a:prstGeom>
          <a:noFill/>
          <a:ln>
            <a:noFill/>
          </a:ln>
          <a:effectLst/>
        </p:spPr>
        <p:txBody>
          <a:bodyPr spcFirstLastPara="1" wrap="square" lIns="91425" tIns="45700" rIns="91425" bIns="45700" anchor="ctr" anchorCtr="0">
            <a:noAutofit/>
          </a:bodyPr>
          <a:lstStyle/>
          <a:p>
            <a:pPr marL="0" marR="0" lvl="0" indent="0" rtl="0">
              <a:spcBef>
                <a:spcPts val="0"/>
              </a:spcBef>
              <a:spcAft>
                <a:spcPts val="0"/>
              </a:spcAft>
              <a:buNone/>
            </a:pPr>
            <a:r>
              <a:rPr lang="en-US" sz="2800" dirty="0">
                <a:solidFill>
                  <a:schemeClr val="bg1"/>
                </a:solidFill>
                <a:latin typeface="Avenir Next LT Pro" panose="020B0504020202020204" pitchFamily="34" charset="0"/>
                <a:ea typeface="Roboto Medium"/>
                <a:cs typeface="Roboto Medium"/>
                <a:sym typeface="Roboto Medium"/>
              </a:rPr>
              <a:t>Equity is both a means (what work, and how the work is done) and an end (elimination of disparities in outcomes based on identity-based traits). Engaging in deep equity work means “working toward outcomes in ways that model dignity, justice, and love without recreating harm in our structures, strategies and working relationships.” </a:t>
            </a:r>
            <a:endParaRPr sz="2800" dirty="0">
              <a:solidFill>
                <a:schemeClr val="bg1"/>
              </a:solidFill>
              <a:latin typeface="Avenir Next LT Pro" panose="020B0504020202020204" pitchFamily="34" charset="0"/>
              <a:ea typeface="Roboto Medium"/>
              <a:cs typeface="Roboto Medium"/>
              <a:sym typeface="Roboto Medium"/>
            </a:endParaRPr>
          </a:p>
          <a:p>
            <a:pPr marL="0" marR="0" lvl="0" indent="0" algn="ctr" rtl="0">
              <a:spcBef>
                <a:spcPts val="0"/>
              </a:spcBef>
              <a:spcAft>
                <a:spcPts val="0"/>
              </a:spcAft>
              <a:buNone/>
            </a:pPr>
            <a:endParaRPr sz="2800" i="1" dirty="0">
              <a:solidFill>
                <a:schemeClr val="bg1"/>
              </a:solidFill>
              <a:latin typeface="Roboto Medium"/>
              <a:ea typeface="Roboto Medium"/>
              <a:cs typeface="Roboto Medium"/>
              <a:sym typeface="Roboto Medium"/>
            </a:endParaRPr>
          </a:p>
          <a:p>
            <a:pPr marL="0" marR="0" lvl="0" indent="0" algn="r" rtl="0">
              <a:spcBef>
                <a:spcPts val="0"/>
              </a:spcBef>
              <a:spcAft>
                <a:spcPts val="0"/>
              </a:spcAft>
              <a:buNone/>
            </a:pPr>
            <a:r>
              <a:rPr lang="en-US" dirty="0">
                <a:solidFill>
                  <a:schemeClr val="bg1"/>
                </a:solidFill>
                <a:latin typeface="Avenir Next LT Pro" panose="020B0504020202020204" pitchFamily="34" charset="0"/>
                <a:ea typeface="Roboto Medium"/>
                <a:cs typeface="Roboto Medium"/>
                <a:sym typeface="Roboto Medium"/>
              </a:rPr>
              <a:t>(Source: </a:t>
            </a:r>
            <a:r>
              <a:rPr lang="en-US" dirty="0" err="1">
                <a:solidFill>
                  <a:schemeClr val="bg1"/>
                </a:solidFill>
                <a:latin typeface="Avenir Next LT Pro" panose="020B0504020202020204" pitchFamily="34" charset="0"/>
                <a:ea typeface="Roboto Medium"/>
                <a:cs typeface="Roboto Medium"/>
                <a:sym typeface="Roboto Medium"/>
              </a:rPr>
              <a:t>ChangeElemental</a:t>
            </a:r>
            <a:r>
              <a:rPr lang="en-US" dirty="0">
                <a:solidFill>
                  <a:schemeClr val="bg1"/>
                </a:solidFill>
                <a:latin typeface="Avenir Next LT Pro" panose="020B0504020202020204" pitchFamily="34" charset="0"/>
                <a:ea typeface="Roboto Medium"/>
                <a:cs typeface="Roboto Medium"/>
                <a:sym typeface="Roboto Medium"/>
              </a:rPr>
              <a:t>)</a:t>
            </a:r>
            <a:endParaRPr dirty="0">
              <a:solidFill>
                <a:schemeClr val="bg1"/>
              </a:solidFill>
              <a:latin typeface="Avenir Next LT Pro" panose="020B0504020202020204" pitchFamily="34" charset="0"/>
              <a:ea typeface="Roboto Medium"/>
              <a:cs typeface="Roboto Medium"/>
              <a:sym typeface="Roboto Medium"/>
            </a:endParaRPr>
          </a:p>
        </p:txBody>
      </p:sp>
      <p:sp>
        <p:nvSpPr>
          <p:cNvPr id="224" name="Google Shape;224;p37"/>
          <p:cNvSpPr txBox="1"/>
          <p:nvPr/>
        </p:nvSpPr>
        <p:spPr>
          <a:xfrm>
            <a:off x="387926" y="794075"/>
            <a:ext cx="11462329" cy="448200"/>
          </a:xfrm>
          <a:prstGeom prst="rect">
            <a:avLst/>
          </a:prstGeom>
          <a:noFill/>
          <a:ln>
            <a:noFill/>
          </a:ln>
          <a:effectLst/>
        </p:spPr>
        <p:txBody>
          <a:bodyPr spcFirstLastPara="1" wrap="square" lIns="91425" tIns="45700" rIns="91425" bIns="45700" anchor="t" anchorCtr="0">
            <a:noAutofit/>
          </a:bodyPr>
          <a:lstStyle/>
          <a:p>
            <a:pPr marL="0" lvl="0" indent="0" algn="l" rtl="0">
              <a:spcBef>
                <a:spcPts val="0"/>
              </a:spcBef>
              <a:spcAft>
                <a:spcPts val="0"/>
              </a:spcAft>
              <a:buNone/>
            </a:pPr>
            <a:r>
              <a:rPr lang="en-US" sz="4000" dirty="0">
                <a:solidFill>
                  <a:srgbClr val="FFA700"/>
                </a:solidFill>
                <a:latin typeface="DM Serif display" pitchFamily="2" charset="0"/>
                <a:ea typeface="Roboto"/>
                <a:cs typeface="Roboto"/>
                <a:sym typeface="Roboto"/>
              </a:rPr>
              <a:t>How the Equity Learning Lab Defines </a:t>
            </a:r>
            <a:r>
              <a:rPr lang="en-US" sz="4000" i="1" dirty="0">
                <a:solidFill>
                  <a:srgbClr val="FFA700"/>
                </a:solidFill>
                <a:latin typeface="DM Serif display" pitchFamily="2" charset="0"/>
                <a:ea typeface="Roboto"/>
                <a:cs typeface="Roboto"/>
                <a:sym typeface="Roboto"/>
              </a:rPr>
              <a:t>Equity</a:t>
            </a:r>
            <a:r>
              <a:rPr lang="en-US" sz="4000" dirty="0">
                <a:solidFill>
                  <a:srgbClr val="FFA700"/>
                </a:solidFill>
                <a:latin typeface="DM Serif display" pitchFamily="2" charset="0"/>
                <a:ea typeface="Roboto"/>
                <a:cs typeface="Roboto"/>
                <a:sym typeface="Roboto"/>
              </a:rPr>
              <a:t>:</a:t>
            </a:r>
            <a:endParaRPr sz="3200" dirty="0">
              <a:solidFill>
                <a:srgbClr val="FFA700"/>
              </a:solidFill>
              <a:latin typeface="DM Serif display" pitchFamily="2" charset="0"/>
              <a:ea typeface="Roboto"/>
              <a:cs typeface="Roboto"/>
              <a:sym typeface="Roboto"/>
            </a:endParaRPr>
          </a:p>
        </p:txBody>
      </p:sp>
      <p:grpSp>
        <p:nvGrpSpPr>
          <p:cNvPr id="8" name="Group 7">
            <a:extLst>
              <a:ext uri="{FF2B5EF4-FFF2-40B4-BE49-F238E27FC236}">
                <a16:creationId xmlns:a16="http://schemas.microsoft.com/office/drawing/2014/main" id="{786F6D8F-61AB-446E-9527-7CB179A87C4F}"/>
              </a:ext>
            </a:extLst>
          </p:cNvPr>
          <p:cNvGrpSpPr/>
          <p:nvPr/>
        </p:nvGrpSpPr>
        <p:grpSpPr>
          <a:xfrm>
            <a:off x="0" y="6402336"/>
            <a:ext cx="12204495" cy="524700"/>
            <a:chOff x="0" y="6402336"/>
            <a:chExt cx="12204495" cy="524700"/>
          </a:xfrm>
        </p:grpSpPr>
        <p:grpSp>
          <p:nvGrpSpPr>
            <p:cNvPr id="4" name="Group 3">
              <a:extLst>
                <a:ext uri="{FF2B5EF4-FFF2-40B4-BE49-F238E27FC236}">
                  <a16:creationId xmlns:a16="http://schemas.microsoft.com/office/drawing/2014/main" id="{04A5F478-B2AF-BF8B-769E-0ED0E3162550}"/>
                </a:ext>
              </a:extLst>
            </p:cNvPr>
            <p:cNvGrpSpPr/>
            <p:nvPr/>
          </p:nvGrpSpPr>
          <p:grpSpPr>
            <a:xfrm>
              <a:off x="0" y="6490238"/>
              <a:ext cx="12204495" cy="367762"/>
              <a:chOff x="0" y="6490238"/>
              <a:chExt cx="12204495" cy="367762"/>
            </a:xfrm>
          </p:grpSpPr>
          <p:grpSp>
            <p:nvGrpSpPr>
              <p:cNvPr id="216" name="Google Shape;216;p37"/>
              <p:cNvGrpSpPr/>
              <p:nvPr/>
            </p:nvGrpSpPr>
            <p:grpSpPr>
              <a:xfrm>
                <a:off x="0" y="6490238"/>
                <a:ext cx="12204495" cy="367762"/>
                <a:chOff x="0" y="4867800"/>
                <a:chExt cx="9153600" cy="275700"/>
              </a:xfrm>
            </p:grpSpPr>
            <p:sp>
              <p:nvSpPr>
                <p:cNvPr id="217" name="Google Shape;217;p37"/>
                <p:cNvSpPr/>
                <p:nvPr/>
              </p:nvSpPr>
              <p:spPr>
                <a:xfrm rot="-5400000">
                  <a:off x="4438950" y="428850"/>
                  <a:ext cx="275700" cy="9153600"/>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sp>
              <p:nvSpPr>
                <p:cNvPr id="218" name="Google Shape;218;p37"/>
                <p:cNvSpPr txBox="1"/>
                <p:nvPr/>
              </p:nvSpPr>
              <p:spPr>
                <a:xfrm>
                  <a:off x="39575" y="4889165"/>
                  <a:ext cx="2714400" cy="218700"/>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grpSp>
          <p:cxnSp>
            <p:nvCxnSpPr>
              <p:cNvPr id="219" name="Google Shape;219;p37"/>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25" name="Google Shape;225;p37"/>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7" name="Google Shape;234;p38">
              <a:extLst>
                <a:ext uri="{FF2B5EF4-FFF2-40B4-BE49-F238E27FC236}">
                  <a16:creationId xmlns:a16="http://schemas.microsoft.com/office/drawing/2014/main" id="{504003BB-43F0-2936-E84A-9AB63588B773}"/>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2</a:t>
              </a:fld>
              <a:endParaRPr lang="en-US" sz="1000" dirty="0">
                <a:solidFill>
                  <a:schemeClr val="tx1"/>
                </a:solidFill>
                <a:latin typeface="Avenir Next LT Pro" panose="020B0504020202020204" pitchFamily="34" charset="0"/>
                <a:ea typeface="Roboto"/>
                <a:cs typeface="Roboto"/>
                <a:sym typeface="Roboto"/>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5" name="Picture 4" descr="A colorful lines on a black background&#10;&#10;Description automatically generated">
            <a:extLst>
              <a:ext uri="{FF2B5EF4-FFF2-40B4-BE49-F238E27FC236}">
                <a16:creationId xmlns:a16="http://schemas.microsoft.com/office/drawing/2014/main" id="{2CFE326D-F466-CF03-F981-03AD21D5D2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9234" y="2986"/>
            <a:ext cx="5471160" cy="2470150"/>
          </a:xfrm>
          <a:prstGeom prst="rect">
            <a:avLst/>
          </a:prstGeom>
        </p:spPr>
      </p:pic>
      <p:sp>
        <p:nvSpPr>
          <p:cNvPr id="221" name="Google Shape;221;p37"/>
          <p:cNvSpPr/>
          <p:nvPr/>
        </p:nvSpPr>
        <p:spPr>
          <a:xfrm>
            <a:off x="0" y="2628428"/>
            <a:ext cx="12204600" cy="3861772"/>
          </a:xfrm>
          <a:prstGeom prst="rect">
            <a:avLst/>
          </a:prstGeom>
          <a:solidFill>
            <a:srgbClr val="1954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4" name="Google Shape;224;p37"/>
          <p:cNvSpPr txBox="1"/>
          <p:nvPr/>
        </p:nvSpPr>
        <p:spPr>
          <a:xfrm>
            <a:off x="1222095" y="2939563"/>
            <a:ext cx="11462329" cy="448200"/>
          </a:xfrm>
          <a:prstGeom prst="rect">
            <a:avLst/>
          </a:prstGeom>
          <a:noFill/>
          <a:ln>
            <a:noFill/>
          </a:ln>
          <a:effectLst/>
        </p:spPr>
        <p:txBody>
          <a:bodyPr spcFirstLastPara="1" wrap="square" lIns="91425" tIns="45700" rIns="91425" bIns="45700" anchor="t" anchorCtr="0">
            <a:noAutofit/>
          </a:bodyPr>
          <a:lstStyle/>
          <a:p>
            <a:pPr marL="0" marR="0" algn="ctr">
              <a:lnSpc>
                <a:spcPct val="115000"/>
              </a:lnSpc>
              <a:spcBef>
                <a:spcPts val="0"/>
              </a:spcBef>
              <a:spcAft>
                <a:spcPts val="0"/>
              </a:spcAft>
            </a:pPr>
            <a:r>
              <a:rPr lang="en-US" sz="4000" dirty="0">
                <a:solidFill>
                  <a:srgbClr val="FFA700"/>
                </a:solidFill>
                <a:latin typeface="DM Serif display" pitchFamily="2" charset="0"/>
                <a:ea typeface="Roboto"/>
                <a:cs typeface="Roboto"/>
              </a:rPr>
              <a:t>The Equity Continuum Plan (ECP) Template</a:t>
            </a:r>
          </a:p>
        </p:txBody>
      </p:sp>
      <p:grpSp>
        <p:nvGrpSpPr>
          <p:cNvPr id="8" name="Group 7">
            <a:extLst>
              <a:ext uri="{FF2B5EF4-FFF2-40B4-BE49-F238E27FC236}">
                <a16:creationId xmlns:a16="http://schemas.microsoft.com/office/drawing/2014/main" id="{786F6D8F-61AB-446E-9527-7CB179A87C4F}"/>
              </a:ext>
            </a:extLst>
          </p:cNvPr>
          <p:cNvGrpSpPr/>
          <p:nvPr/>
        </p:nvGrpSpPr>
        <p:grpSpPr>
          <a:xfrm>
            <a:off x="0" y="6402336"/>
            <a:ext cx="12204495" cy="524700"/>
            <a:chOff x="0" y="6402336"/>
            <a:chExt cx="12204495" cy="524700"/>
          </a:xfrm>
        </p:grpSpPr>
        <p:grpSp>
          <p:nvGrpSpPr>
            <p:cNvPr id="4" name="Group 3">
              <a:extLst>
                <a:ext uri="{FF2B5EF4-FFF2-40B4-BE49-F238E27FC236}">
                  <a16:creationId xmlns:a16="http://schemas.microsoft.com/office/drawing/2014/main" id="{04A5F478-B2AF-BF8B-769E-0ED0E3162550}"/>
                </a:ext>
              </a:extLst>
            </p:cNvPr>
            <p:cNvGrpSpPr/>
            <p:nvPr/>
          </p:nvGrpSpPr>
          <p:grpSpPr>
            <a:xfrm>
              <a:off x="0" y="6490239"/>
              <a:ext cx="12204495" cy="367762"/>
              <a:chOff x="0" y="6490239"/>
              <a:chExt cx="12204495" cy="367762"/>
            </a:xfrm>
          </p:grpSpPr>
          <p:sp>
            <p:nvSpPr>
              <p:cNvPr id="217" name="Google Shape;217;p37"/>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219" name="Google Shape;219;p37"/>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25" name="Google Shape;225;p37"/>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7" name="Google Shape;234;p38">
              <a:extLst>
                <a:ext uri="{FF2B5EF4-FFF2-40B4-BE49-F238E27FC236}">
                  <a16:creationId xmlns:a16="http://schemas.microsoft.com/office/drawing/2014/main" id="{504003BB-43F0-2936-E84A-9AB63588B773}"/>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20</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2" name="Google Shape;218;p37">
            <a:extLst>
              <a:ext uri="{FF2B5EF4-FFF2-40B4-BE49-F238E27FC236}">
                <a16:creationId xmlns:a16="http://schemas.microsoft.com/office/drawing/2014/main" id="{DA29A140-1BA3-2CD5-1A6E-6FC8AA240D79}"/>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extLst>
      <p:ext uri="{BB962C8B-B14F-4D97-AF65-F5344CB8AC3E}">
        <p14:creationId xmlns:p14="http://schemas.microsoft.com/office/powerpoint/2010/main" val="2077310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3"/>
        <p:cNvGrpSpPr/>
        <p:nvPr/>
      </p:nvGrpSpPr>
      <p:grpSpPr>
        <a:xfrm>
          <a:off x="0" y="0"/>
          <a:ext cx="0" cy="0"/>
          <a:chOff x="0" y="0"/>
          <a:chExt cx="0" cy="0"/>
        </a:xfrm>
      </p:grpSpPr>
      <p:pic>
        <p:nvPicPr>
          <p:cNvPr id="4" name="Picture 3" descr="A blue and black background&#10;&#10;Description automatically generated">
            <a:extLst>
              <a:ext uri="{FF2B5EF4-FFF2-40B4-BE49-F238E27FC236}">
                <a16:creationId xmlns:a16="http://schemas.microsoft.com/office/drawing/2014/main" id="{85B2DE6E-A4FA-E1BE-6D01-AB509FE280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754"/>
          <a:stretch/>
        </p:blipFill>
        <p:spPr bwMode="auto">
          <a:xfrm>
            <a:off x="0" y="0"/>
            <a:ext cx="12192000" cy="1276709"/>
          </a:xfrm>
          <a:prstGeom prst="rect">
            <a:avLst/>
          </a:prstGeom>
          <a:ln>
            <a:noFill/>
          </a:ln>
          <a:extLst>
            <a:ext uri="{53640926-AAD7-44D8-BBD7-CCE9431645EC}">
              <a14:shadowObscured xmlns:a14="http://schemas.microsoft.com/office/drawing/2010/main"/>
            </a:ext>
          </a:extLst>
        </p:spPr>
      </p:pic>
      <p:sp>
        <p:nvSpPr>
          <p:cNvPr id="1016" name="Google Shape;1016;p54"/>
          <p:cNvSpPr txBox="1"/>
          <p:nvPr/>
        </p:nvSpPr>
        <p:spPr>
          <a:xfrm>
            <a:off x="0" y="131606"/>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rgbClr val="FFA700"/>
                </a:solidFill>
                <a:latin typeface="DM Serif display" pitchFamily="2" charset="0"/>
                <a:ea typeface="Roboto Medium"/>
                <a:cs typeface="Roboto Medium"/>
                <a:sym typeface="Roboto Medium"/>
              </a:rPr>
              <a:t>The Equity Continuum Plan (ECP)</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1021" name="Google Shape;1021;p54"/>
          <p:cNvSpPr txBox="1"/>
          <p:nvPr/>
        </p:nvSpPr>
        <p:spPr>
          <a:xfrm>
            <a:off x="119799" y="949825"/>
            <a:ext cx="11944715" cy="5027642"/>
          </a:xfrm>
          <a:prstGeom prst="rect">
            <a:avLst/>
          </a:prstGeom>
          <a:noFill/>
          <a:ln>
            <a:noFill/>
          </a:ln>
        </p:spPr>
        <p:txBody>
          <a:bodyPr spcFirstLastPara="1" wrap="square" lIns="91425" tIns="91425" rIns="91425" bIns="91425" anchor="t" anchorCtr="0">
            <a:noAutofit/>
          </a:bodyPr>
          <a:lstStyle/>
          <a:p>
            <a:pPr marL="0" marR="0">
              <a:lnSpc>
                <a:spcPct val="115000"/>
              </a:lnSpc>
              <a:spcBef>
                <a:spcPts val="0"/>
              </a:spcBef>
              <a:spcAft>
                <a:spcPts val="0"/>
              </a:spcAft>
            </a:pPr>
            <a:r>
              <a:rPr lang="en-US" sz="1800" dirty="0">
                <a:solidFill>
                  <a:srgbClr val="19547F"/>
                </a:solidFill>
                <a:effectLst/>
                <a:latin typeface="Avenir Next LT Pro Demi" panose="020B0704020202020204" pitchFamily="34" charset="0"/>
                <a:ea typeface="Roboto" panose="02000000000000000000" pitchFamily="2" charset="0"/>
                <a:cs typeface="Roboto" panose="02000000000000000000" pitchFamily="2" charset="0"/>
              </a:rPr>
              <a:t>GUIDANCE ON USE OF THIS TOOL:</a:t>
            </a:r>
            <a:r>
              <a:rPr lang="en-US" sz="1800" dirty="0">
                <a:solidFill>
                  <a:srgbClr val="19547F"/>
                </a:solidFill>
                <a:effectLst/>
                <a:latin typeface="Avenir Next LT Pro" panose="020B0504020202020204" pitchFamily="34" charset="0"/>
                <a:ea typeface="Roboto" panose="02000000000000000000" pitchFamily="2" charset="0"/>
                <a:cs typeface="Roboto" panose="02000000000000000000" pitchFamily="2" charset="0"/>
              </a:rPr>
              <a:t> </a:t>
            </a:r>
            <a:r>
              <a:rPr lang="en-US" sz="1500" dirty="0">
                <a:solidFill>
                  <a:srgbClr val="434343"/>
                </a:solidFill>
                <a:effectLst/>
                <a:latin typeface="Avenir Next LT Pro" panose="020B0504020202020204" pitchFamily="34" charset="0"/>
                <a:ea typeface="Roboto" panose="02000000000000000000" pitchFamily="2" charset="0"/>
                <a:cs typeface="Roboto" panose="02000000000000000000" pitchFamily="2" charset="0"/>
              </a:rPr>
              <a:t>We hope your organizational equity reflection process has been meaningful and productive. As a next step, we suggest you create an Equity Continuum Plan (ECP). The plan should be an adaptive, working document that you can continue to adjust, adapt, and refine as needed to meet the needs of the organization. The plan template is intended to help groups organize, prioritize, and communicate their thinking.</a:t>
            </a:r>
            <a:endParaRPr lang="en-US" sz="15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500" dirty="0">
                <a:solidFill>
                  <a:srgbClr val="434343"/>
                </a:solidFill>
                <a:effectLst/>
                <a:latin typeface="Avenir Next LT Pro" panose="020B0504020202020204" pitchFamily="34" charset="0"/>
                <a:ea typeface="Roboto" panose="02000000000000000000" pitchFamily="2" charset="0"/>
                <a:cs typeface="Roboto" panose="02000000000000000000" pitchFamily="2" charset="0"/>
              </a:rPr>
              <a:t> </a:t>
            </a:r>
            <a:endParaRPr lang="en-US" sz="15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500" dirty="0">
                <a:solidFill>
                  <a:srgbClr val="434343"/>
                </a:solidFill>
                <a:effectLst/>
                <a:latin typeface="Avenir Next LT Pro" panose="020B0504020202020204" pitchFamily="34" charset="0"/>
                <a:ea typeface="Roboto" panose="02000000000000000000" pitchFamily="2" charset="0"/>
                <a:cs typeface="Roboto" panose="02000000000000000000" pitchFamily="2" charset="0"/>
              </a:rPr>
              <a:t>We acknowledge that internal and external work to center equity requires thoughtfulness, intentionality, openness, and that it will be continuous, nonlinear and not doable within a pre-determined amount of time (given the nonlinearity of equity work). Therefore, as you determine your ECP goals/milestones, consider what can reasonably be learned and accomplished within a reasonable time period that will demonstrate </a:t>
            </a:r>
            <a:r>
              <a:rPr lang="en-US" sz="1500" u="sng" dirty="0">
                <a:solidFill>
                  <a:srgbClr val="434343"/>
                </a:solidFill>
                <a:effectLst/>
                <a:latin typeface="Avenir Next LT Pro" panose="020B0504020202020204" pitchFamily="34" charset="0"/>
                <a:ea typeface="Roboto" panose="02000000000000000000" pitchFamily="2" charset="0"/>
                <a:cs typeface="Roboto" panose="02000000000000000000" pitchFamily="2" charset="0"/>
              </a:rPr>
              <a:t>movement along the equity continuum</a:t>
            </a:r>
            <a:r>
              <a:rPr lang="en-US" sz="1500" dirty="0">
                <a:solidFill>
                  <a:srgbClr val="434343"/>
                </a:solidFill>
                <a:effectLst/>
                <a:latin typeface="Avenir Next LT Pro" panose="020B0504020202020204" pitchFamily="34" charset="0"/>
                <a:ea typeface="Roboto" panose="02000000000000000000" pitchFamily="2" charset="0"/>
                <a:cs typeface="Roboto" panose="02000000000000000000" pitchFamily="2" charset="0"/>
              </a:rPr>
              <a:t> informed by the reflection process you just completed. While meaningful impact and change occurs over time and years, we are in a historical moment of dialogue and action and hope your goals and objectives balance realistic timing with the idea that there is urgency to do the work because of what is at stake in terms of racial inequities and racial justice. </a:t>
            </a:r>
            <a:endParaRPr lang="en-US" sz="15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500" dirty="0">
                <a:solidFill>
                  <a:srgbClr val="434343"/>
                </a:solidFill>
                <a:effectLst/>
                <a:latin typeface="Avenir Next LT Pro" panose="020B0504020202020204" pitchFamily="34" charset="0"/>
                <a:ea typeface="Roboto" panose="02000000000000000000" pitchFamily="2" charset="0"/>
                <a:cs typeface="Roboto" panose="02000000000000000000" pitchFamily="2" charset="0"/>
              </a:rPr>
              <a:t> </a:t>
            </a:r>
            <a:endParaRPr lang="en-US" sz="1500" dirty="0">
              <a:effectLst/>
              <a:latin typeface="Arial" panose="020B0604020202020204" pitchFamily="34" charset="0"/>
              <a:ea typeface="Arial" panose="020B0604020202020204" pitchFamily="34" charset="0"/>
            </a:endParaRPr>
          </a:p>
          <a:p>
            <a:r>
              <a:rPr lang="en-US" sz="1500" dirty="0">
                <a:solidFill>
                  <a:srgbClr val="434343"/>
                </a:solidFill>
                <a:effectLst/>
                <a:latin typeface="Avenir Next LT Pro" panose="020B0504020202020204" pitchFamily="34" charset="0"/>
                <a:ea typeface="Roboto" panose="02000000000000000000" pitchFamily="2" charset="0"/>
                <a:cs typeface="Roboto" panose="02000000000000000000" pitchFamily="2" charset="0"/>
              </a:rPr>
              <a:t>Like other tools in the ELL, the ECP template is one option for developing a plan from each ELL team. Following your self-assessment process, you may use this template or a different format already in use/socialized in your organization (and add in elements from the ECP that may be missing in their format). The ECP template can be customized/adapted (e.g., reframing section titles to reflect internal language, adding sections, etc.) so it is maximally useful – with the understanding that you should keep most of the “bones/skeleton” of the plan if you used the OERT so there is consistency with it. Your team should feel free to make changes as they see fit, using your judgment and any additional guidance</a:t>
            </a:r>
            <a:endParaRPr sz="1500" dirty="0">
              <a:latin typeface="Avenir Next LT Pro" panose="020B0504020202020204" pitchFamily="34" charset="0"/>
              <a:ea typeface="Roboto"/>
              <a:cs typeface="Roboto"/>
              <a:sym typeface="Roboto"/>
            </a:endParaRPr>
          </a:p>
        </p:txBody>
      </p:sp>
      <p:cxnSp>
        <p:nvCxnSpPr>
          <p:cNvPr id="12" name="Google Shape;219;p37">
            <a:extLst>
              <a:ext uri="{FF2B5EF4-FFF2-40B4-BE49-F238E27FC236}">
                <a16:creationId xmlns:a16="http://schemas.microsoft.com/office/drawing/2014/main" id="{3569267B-07A4-6172-DD85-71BCCD7E432F}"/>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grpSp>
        <p:nvGrpSpPr>
          <p:cNvPr id="8" name="Group 7">
            <a:extLst>
              <a:ext uri="{FF2B5EF4-FFF2-40B4-BE49-F238E27FC236}">
                <a16:creationId xmlns:a16="http://schemas.microsoft.com/office/drawing/2014/main" id="{292BC746-CFB0-FAC5-1FD3-EF3476396D9E}"/>
              </a:ext>
            </a:extLst>
          </p:cNvPr>
          <p:cNvGrpSpPr/>
          <p:nvPr/>
        </p:nvGrpSpPr>
        <p:grpSpPr>
          <a:xfrm>
            <a:off x="0" y="6402336"/>
            <a:ext cx="12204495" cy="524700"/>
            <a:chOff x="0" y="6402336"/>
            <a:chExt cx="12204495" cy="524700"/>
          </a:xfrm>
        </p:grpSpPr>
        <p:grpSp>
          <p:nvGrpSpPr>
            <p:cNvPr id="15" name="Group 14">
              <a:extLst>
                <a:ext uri="{FF2B5EF4-FFF2-40B4-BE49-F238E27FC236}">
                  <a16:creationId xmlns:a16="http://schemas.microsoft.com/office/drawing/2014/main" id="{46FA9AA5-8658-5C88-996B-9B29F5D44659}"/>
                </a:ext>
              </a:extLst>
            </p:cNvPr>
            <p:cNvGrpSpPr/>
            <p:nvPr/>
          </p:nvGrpSpPr>
          <p:grpSpPr>
            <a:xfrm>
              <a:off x="0" y="6490238"/>
              <a:ext cx="12204495" cy="367762"/>
              <a:chOff x="0" y="6490238"/>
              <a:chExt cx="12204495" cy="367762"/>
            </a:xfrm>
          </p:grpSpPr>
          <p:grpSp>
            <p:nvGrpSpPr>
              <p:cNvPr id="17" name="Google Shape;216;p37">
                <a:extLst>
                  <a:ext uri="{FF2B5EF4-FFF2-40B4-BE49-F238E27FC236}">
                    <a16:creationId xmlns:a16="http://schemas.microsoft.com/office/drawing/2014/main" id="{F5730DD1-6B66-C015-2B31-3D2A8E69B4C4}"/>
                  </a:ext>
                </a:extLst>
              </p:cNvPr>
              <p:cNvGrpSpPr/>
              <p:nvPr/>
            </p:nvGrpSpPr>
            <p:grpSpPr>
              <a:xfrm>
                <a:off x="0" y="6490238"/>
                <a:ext cx="12204495" cy="367762"/>
                <a:chOff x="0" y="4867800"/>
                <a:chExt cx="9153600" cy="275700"/>
              </a:xfrm>
            </p:grpSpPr>
            <p:sp>
              <p:nvSpPr>
                <p:cNvPr id="20" name="Google Shape;217;p37">
                  <a:extLst>
                    <a:ext uri="{FF2B5EF4-FFF2-40B4-BE49-F238E27FC236}">
                      <a16:creationId xmlns:a16="http://schemas.microsoft.com/office/drawing/2014/main" id="{6DA30B01-3184-4741-4448-B126A5780D15}"/>
                    </a:ext>
                  </a:extLst>
                </p:cNvPr>
                <p:cNvSpPr/>
                <p:nvPr/>
              </p:nvSpPr>
              <p:spPr>
                <a:xfrm rot="-5400000">
                  <a:off x="4438950" y="428850"/>
                  <a:ext cx="275700" cy="9153600"/>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sp>
              <p:nvSpPr>
                <p:cNvPr id="21" name="Google Shape;218;p37">
                  <a:extLst>
                    <a:ext uri="{FF2B5EF4-FFF2-40B4-BE49-F238E27FC236}">
                      <a16:creationId xmlns:a16="http://schemas.microsoft.com/office/drawing/2014/main" id="{450CAA14-D645-89EA-163A-16658748CDAA}"/>
                    </a:ext>
                  </a:extLst>
                </p:cNvPr>
                <p:cNvSpPr txBox="1"/>
                <p:nvPr/>
              </p:nvSpPr>
              <p:spPr>
                <a:xfrm>
                  <a:off x="39575" y="4889165"/>
                  <a:ext cx="2714400" cy="218700"/>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b="0" i="0" u="none" strike="noStrike" cap="none" dirty="0">
                      <a:solidFill>
                        <a:schemeClr val="tx1"/>
                      </a:solidFill>
                      <a:latin typeface="Avenir Next LT Pro" panose="020B0504020202020204" pitchFamily="34" charset="0"/>
                      <a:ea typeface="Roboto"/>
                      <a:cs typeface="Roboto"/>
                      <a:sym typeface="Roboto"/>
                    </a:rPr>
                    <a:t>RWJF </a:t>
                  </a:r>
                  <a:r>
                    <a:rPr lang="en-US" sz="1000" dirty="0">
                      <a:solidFill>
                        <a:schemeClr val="tx1"/>
                      </a:solidFill>
                      <a:latin typeface="Avenir Next LT Pro" panose="020B0504020202020204" pitchFamily="34" charset="0"/>
                      <a:ea typeface="Roboto"/>
                      <a:cs typeface="Roboto"/>
                      <a:sym typeface="Roboto"/>
                    </a:rPr>
                    <a:t>ELL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grpSp>
          <p:cxnSp>
            <p:nvCxnSpPr>
              <p:cNvPr id="18" name="Google Shape;219;p37">
                <a:extLst>
                  <a:ext uri="{FF2B5EF4-FFF2-40B4-BE49-F238E27FC236}">
                    <a16:creationId xmlns:a16="http://schemas.microsoft.com/office/drawing/2014/main" id="{D7F0C638-2DFA-A640-E9AC-6EC7BB7C389A}"/>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19" name="Google Shape;225;p37">
                <a:extLst>
                  <a:ext uri="{FF2B5EF4-FFF2-40B4-BE49-F238E27FC236}">
                    <a16:creationId xmlns:a16="http://schemas.microsoft.com/office/drawing/2014/main" id="{24B2637A-C2B0-1C74-BA31-A65C351D4120}"/>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6" name="Google Shape;234;p38">
              <a:extLst>
                <a:ext uri="{FF2B5EF4-FFF2-40B4-BE49-F238E27FC236}">
                  <a16:creationId xmlns:a16="http://schemas.microsoft.com/office/drawing/2014/main" id="{E614F52C-564A-DB69-C3BB-97F3CD22EE73}"/>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21</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3" name="TextBox 2">
            <a:extLst>
              <a:ext uri="{FF2B5EF4-FFF2-40B4-BE49-F238E27FC236}">
                <a16:creationId xmlns:a16="http://schemas.microsoft.com/office/drawing/2014/main" id="{7855E922-A00F-011E-7D75-1350B47C0A88}"/>
              </a:ext>
            </a:extLst>
          </p:cNvPr>
          <p:cNvSpPr txBox="1"/>
          <p:nvPr/>
        </p:nvSpPr>
        <p:spPr>
          <a:xfrm>
            <a:off x="52765" y="6111643"/>
            <a:ext cx="6843852" cy="296876"/>
          </a:xfrm>
          <a:prstGeom prst="rect">
            <a:avLst/>
          </a:prstGeom>
          <a:noFill/>
        </p:spPr>
        <p:txBody>
          <a:bodyPr wrap="square">
            <a:spAutoFit/>
          </a:bodyPr>
          <a:lstStyle/>
          <a:p>
            <a:pPr marL="0" marR="0">
              <a:lnSpc>
                <a:spcPct val="115000"/>
              </a:lnSpc>
              <a:spcBef>
                <a:spcPts val="0"/>
              </a:spcBef>
              <a:spcAft>
                <a:spcPts val="0"/>
              </a:spcAft>
            </a:pPr>
            <a:r>
              <a:rPr lang="en-US" sz="600" dirty="0">
                <a:effectLst/>
                <a:latin typeface="Avenir Next LT Pro" panose="020B0504020202020204" pitchFamily="34" charset="0"/>
                <a:ea typeface="Arial" panose="020B0604020202020204" pitchFamily="34" charset="0"/>
              </a:rPr>
              <a:t>*This tool was developed by Learning for Action and Public Equity Group, with funding from Robert Wood Johnson Foundation. The format was informed and inspired by </a:t>
            </a:r>
            <a:endParaRPr lang="en-US" sz="9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600" dirty="0">
                <a:effectLst/>
                <a:latin typeface="Avenir Next LT Pro" panose="020B0504020202020204" pitchFamily="34" charset="0"/>
                <a:ea typeface="Arial" panose="020B0604020202020204" pitchFamily="34" charset="0"/>
              </a:rPr>
              <a:t>The </a:t>
            </a:r>
            <a:r>
              <a:rPr lang="en-US" sz="600" dirty="0" err="1">
                <a:effectLst/>
                <a:latin typeface="Avenir Next LT Pro" panose="020B0504020202020204" pitchFamily="34" charset="0"/>
                <a:ea typeface="Arial" panose="020B0604020202020204" pitchFamily="34" charset="0"/>
              </a:rPr>
              <a:t>LeadersTrust</a:t>
            </a:r>
            <a:r>
              <a:rPr lang="en-US" sz="600" dirty="0">
                <a:effectLst/>
                <a:latin typeface="Avenir Next LT Pro" panose="020B0504020202020204" pitchFamily="34" charset="0"/>
                <a:ea typeface="Arial" panose="020B0604020202020204" pitchFamily="34" charset="0"/>
              </a:rPr>
              <a:t> (at Tides) staff and the Plan Consultant Community of Practice, Haas Jr. Fund and Linda Wood.  We are grateful for their support and guidance.</a:t>
            </a:r>
            <a:endParaRPr lang="en-US" sz="9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889421533"/>
      </p:ext>
    </p:extLst>
  </p:cSld>
  <p:clrMapOvr>
    <a:overrideClrMapping bg1="lt1" tx1="dk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3"/>
        <p:cNvGrpSpPr/>
        <p:nvPr/>
      </p:nvGrpSpPr>
      <p:grpSpPr>
        <a:xfrm>
          <a:off x="0" y="0"/>
          <a:ext cx="0" cy="0"/>
          <a:chOff x="0" y="0"/>
          <a:chExt cx="0" cy="0"/>
        </a:xfrm>
      </p:grpSpPr>
      <p:pic>
        <p:nvPicPr>
          <p:cNvPr id="4" name="Picture 3" descr="A blue and black background&#10;&#10;Description automatically generated">
            <a:extLst>
              <a:ext uri="{FF2B5EF4-FFF2-40B4-BE49-F238E27FC236}">
                <a16:creationId xmlns:a16="http://schemas.microsoft.com/office/drawing/2014/main" id="{85B2DE6E-A4FA-E1BE-6D01-AB509FE280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754"/>
          <a:stretch/>
        </p:blipFill>
        <p:spPr bwMode="auto">
          <a:xfrm>
            <a:off x="0" y="0"/>
            <a:ext cx="12192000" cy="1276709"/>
          </a:xfrm>
          <a:prstGeom prst="rect">
            <a:avLst/>
          </a:prstGeom>
          <a:ln>
            <a:noFill/>
          </a:ln>
          <a:extLst>
            <a:ext uri="{53640926-AAD7-44D8-BBD7-CCE9431645EC}">
              <a14:shadowObscured xmlns:a14="http://schemas.microsoft.com/office/drawing/2010/main"/>
            </a:ext>
          </a:extLst>
        </p:spPr>
      </p:pic>
      <p:sp>
        <p:nvSpPr>
          <p:cNvPr id="1016" name="Google Shape;1016;p54"/>
          <p:cNvSpPr txBox="1"/>
          <p:nvPr/>
        </p:nvSpPr>
        <p:spPr>
          <a:xfrm>
            <a:off x="0" y="131606"/>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rgbClr val="FFA700"/>
                </a:solidFill>
                <a:latin typeface="DM Serif display" pitchFamily="2" charset="0"/>
                <a:ea typeface="Roboto Medium"/>
                <a:cs typeface="Roboto Medium"/>
                <a:sym typeface="Roboto Medium"/>
              </a:rPr>
              <a:t>The Equity Continuum Plan (ECP)</a:t>
            </a:r>
            <a:endParaRPr sz="800" u="none" strike="noStrike" cap="none" spc="100" dirty="0">
              <a:solidFill>
                <a:srgbClr val="FFA700"/>
              </a:solidFill>
              <a:latin typeface="DM Serif display" pitchFamily="2" charset="0"/>
              <a:ea typeface="Roboto Medium"/>
              <a:cs typeface="Roboto Medium"/>
              <a:sym typeface="Roboto Medium"/>
            </a:endParaRPr>
          </a:p>
        </p:txBody>
      </p:sp>
      <p:cxnSp>
        <p:nvCxnSpPr>
          <p:cNvPr id="12" name="Google Shape;219;p37">
            <a:extLst>
              <a:ext uri="{FF2B5EF4-FFF2-40B4-BE49-F238E27FC236}">
                <a16:creationId xmlns:a16="http://schemas.microsoft.com/office/drawing/2014/main" id="{3569267B-07A4-6172-DD85-71BCCD7E432F}"/>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grpSp>
        <p:nvGrpSpPr>
          <p:cNvPr id="8" name="Group 7">
            <a:extLst>
              <a:ext uri="{FF2B5EF4-FFF2-40B4-BE49-F238E27FC236}">
                <a16:creationId xmlns:a16="http://schemas.microsoft.com/office/drawing/2014/main" id="{292BC746-CFB0-FAC5-1FD3-EF3476396D9E}"/>
              </a:ext>
            </a:extLst>
          </p:cNvPr>
          <p:cNvGrpSpPr/>
          <p:nvPr/>
        </p:nvGrpSpPr>
        <p:grpSpPr>
          <a:xfrm>
            <a:off x="0" y="6402336"/>
            <a:ext cx="12204495" cy="524700"/>
            <a:chOff x="0" y="6402336"/>
            <a:chExt cx="12204495" cy="524700"/>
          </a:xfrm>
        </p:grpSpPr>
        <p:grpSp>
          <p:nvGrpSpPr>
            <p:cNvPr id="15" name="Group 14">
              <a:extLst>
                <a:ext uri="{FF2B5EF4-FFF2-40B4-BE49-F238E27FC236}">
                  <a16:creationId xmlns:a16="http://schemas.microsoft.com/office/drawing/2014/main" id="{46FA9AA5-8658-5C88-996B-9B29F5D44659}"/>
                </a:ext>
              </a:extLst>
            </p:cNvPr>
            <p:cNvGrpSpPr/>
            <p:nvPr/>
          </p:nvGrpSpPr>
          <p:grpSpPr>
            <a:xfrm>
              <a:off x="0" y="6490239"/>
              <a:ext cx="12204495" cy="367762"/>
              <a:chOff x="0" y="6490239"/>
              <a:chExt cx="12204495" cy="367762"/>
            </a:xfrm>
          </p:grpSpPr>
          <p:sp>
            <p:nvSpPr>
              <p:cNvPr id="20" name="Google Shape;217;p37">
                <a:extLst>
                  <a:ext uri="{FF2B5EF4-FFF2-40B4-BE49-F238E27FC236}">
                    <a16:creationId xmlns:a16="http://schemas.microsoft.com/office/drawing/2014/main" id="{6DA30B01-3184-4741-4448-B126A5780D15}"/>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8" name="Google Shape;219;p37">
                <a:extLst>
                  <a:ext uri="{FF2B5EF4-FFF2-40B4-BE49-F238E27FC236}">
                    <a16:creationId xmlns:a16="http://schemas.microsoft.com/office/drawing/2014/main" id="{D7F0C638-2DFA-A640-E9AC-6EC7BB7C389A}"/>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19" name="Google Shape;225;p37">
                <a:extLst>
                  <a:ext uri="{FF2B5EF4-FFF2-40B4-BE49-F238E27FC236}">
                    <a16:creationId xmlns:a16="http://schemas.microsoft.com/office/drawing/2014/main" id="{24B2637A-C2B0-1C74-BA31-A65C351D4120}"/>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6" name="Google Shape;234;p38">
              <a:extLst>
                <a:ext uri="{FF2B5EF4-FFF2-40B4-BE49-F238E27FC236}">
                  <a16:creationId xmlns:a16="http://schemas.microsoft.com/office/drawing/2014/main" id="{E614F52C-564A-DB69-C3BB-97F3CD22EE73}"/>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22</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5" name="TextBox 4">
            <a:extLst>
              <a:ext uri="{FF2B5EF4-FFF2-40B4-BE49-F238E27FC236}">
                <a16:creationId xmlns:a16="http://schemas.microsoft.com/office/drawing/2014/main" id="{CC786903-6D01-391F-B46F-03D15C82E536}"/>
              </a:ext>
            </a:extLst>
          </p:cNvPr>
          <p:cNvSpPr txBox="1"/>
          <p:nvPr/>
        </p:nvSpPr>
        <p:spPr>
          <a:xfrm>
            <a:off x="0" y="967515"/>
            <a:ext cx="12139235" cy="4500976"/>
          </a:xfrm>
          <a:prstGeom prst="rect">
            <a:avLst/>
          </a:prstGeom>
          <a:noFill/>
        </p:spPr>
        <p:txBody>
          <a:bodyPr wrap="square">
            <a:spAutoFit/>
          </a:bodyPr>
          <a:lstStyle/>
          <a:p>
            <a:pPr marL="0" marR="0">
              <a:lnSpc>
                <a:spcPct val="115000"/>
              </a:lnSpc>
              <a:spcBef>
                <a:spcPts val="0"/>
              </a:spcBef>
              <a:spcAft>
                <a:spcPts val="0"/>
              </a:spcAft>
            </a:pPr>
            <a:r>
              <a:rPr lang="en-US" sz="1200" dirty="0">
                <a:solidFill>
                  <a:srgbClr val="434343"/>
                </a:solidFill>
                <a:effectLst/>
                <a:latin typeface="Avenir Next LT Pro" panose="020B0504020202020204" pitchFamily="34" charset="0"/>
                <a:ea typeface="Roboto" panose="02000000000000000000" pitchFamily="2" charset="0"/>
                <a:cs typeface="Roboto" panose="02000000000000000000" pitchFamily="2" charset="0"/>
              </a:rPr>
              <a:t>Your group may want to establish a cadence of reviewing the ECP periodically (on your own and/or with external collaborators). One recommendation is biweekly to monthly depending on the timeline and flow of activities) to discuss overall progress, identify needed updates, etc. It might also be helpful to discuss how the team will make updates to the plan (e.g., will it be a rotating function among certain team members or another approach) based on periodic reviews and reflection sessions.</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solidFill>
                  <a:srgbClr val="434343"/>
                </a:solidFill>
                <a:effectLs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b="1" dirty="0">
                <a:solidFill>
                  <a:srgbClr val="19547F"/>
                </a:solidFill>
                <a:effectLst/>
                <a:latin typeface="Avenir Next LT Pro Demi" panose="020B0704020202020204" pitchFamily="34" charset="0"/>
                <a:ea typeface="Roboto" panose="02000000000000000000" pitchFamily="2" charset="0"/>
                <a:cs typeface="Roboto" panose="02000000000000000000" pitchFamily="2" charset="0"/>
              </a:rPr>
              <a:t>Organizational Vision for Equity Work</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Avenir Next LT Pro" panose="020B0504020202020204" pitchFamily="34" charset="0"/>
                <a:ea typeface="Roboto" panose="02000000000000000000" pitchFamily="2" charset="0"/>
                <a:cs typeface="Roboto" panose="02000000000000000000" pitchFamily="2" charset="0"/>
              </a:rPr>
              <a:t>[</a:t>
            </a:r>
            <a:r>
              <a:rPr lang="en-US" sz="1200" dirty="0">
                <a:solidFill>
                  <a:srgbClr val="000000"/>
                </a:solidFill>
                <a:effectLst/>
                <a:latin typeface="Avenir Next LT Pro" panose="020B0504020202020204" pitchFamily="34" charset="0"/>
                <a:ea typeface="Roboto" panose="02000000000000000000" pitchFamily="2" charset="0"/>
                <a:cs typeface="Roboto" panose="02000000000000000000" pitchFamily="2" charset="0"/>
              </a:rPr>
              <a:t>Articulation of your organization's current vision for equity (in 2-4 years).</a:t>
            </a:r>
            <a:r>
              <a:rPr lang="en-US" sz="1200" dirty="0">
                <a:effectLst/>
                <a:latin typeface="Avenir Next LT Pro" panose="020B0504020202020204" pitchFamily="34" charset="0"/>
                <a:ea typeface="Roboto" panose="02000000000000000000" pitchFamily="2" charset="0"/>
                <a:cs typeface="Roboto" panose="02000000000000000000" pitchFamily="2" charset="0"/>
              </a:rPr>
              <a:t>]</a:t>
            </a:r>
            <a:r>
              <a:rPr lang="en-US" sz="1200" dirty="0">
                <a:effectLst/>
                <a:highlight>
                  <a:srgbClr val="D3D3D3"/>
                </a:highligh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dirty="0">
                <a:effectLs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dirty="0">
                <a:effectLs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b="1" dirty="0">
                <a:solidFill>
                  <a:srgbClr val="19547F"/>
                </a:solidFill>
                <a:effectLst/>
                <a:latin typeface="Avenir Next LT Pro Demi" panose="020B0704020202020204" pitchFamily="34" charset="0"/>
                <a:ea typeface="Roboto" panose="02000000000000000000" pitchFamily="2" charset="0"/>
                <a:cs typeface="Roboto" panose="02000000000000000000" pitchFamily="2" charset="0"/>
              </a:rPr>
              <a:t>Context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Avenir Next LT Pro" panose="020B0504020202020204" pitchFamily="34" charset="0"/>
                <a:ea typeface="Roboto" panose="02000000000000000000" pitchFamily="2" charset="0"/>
                <a:cs typeface="Roboto" panose="02000000000000000000" pitchFamily="2" charset="0"/>
              </a:rPr>
              <a:t>[</a:t>
            </a:r>
            <a:r>
              <a:rPr lang="en-US" sz="1200" dirty="0">
                <a:solidFill>
                  <a:srgbClr val="000000"/>
                </a:solidFill>
                <a:effectLst/>
                <a:latin typeface="Avenir Next LT Pro" panose="020B0504020202020204" pitchFamily="34" charset="0"/>
                <a:ea typeface="Roboto" panose="02000000000000000000" pitchFamily="2" charset="0"/>
                <a:cs typeface="Roboto" panose="02000000000000000000" pitchFamily="2" charset="0"/>
              </a:rPr>
              <a:t>Briefly summarize the context for this plan, which could include the current internal (and external as relevant) landscape for the organization, ongoing equity-related efforts, initiatives, plans, etc., the organization’s strategic and leadership priorities, and any additional notes on organizational needs. Draw on content from the OERT or other assessment tool used, as relevant.</a:t>
            </a:r>
            <a:r>
              <a:rPr lang="en-US" sz="1200" dirty="0">
                <a:effectLst/>
                <a:latin typeface="Avenir Next LT Pro" panose="020B0504020202020204" pitchFamily="34" charset="0"/>
                <a:ea typeface="Roboto" panose="02000000000000000000" pitchFamily="2" charset="0"/>
                <a:cs typeface="Roboto" panose="02000000000000000000" pitchFamily="2" charset="0"/>
              </a:rPr>
              <a:t>]</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b="1" dirty="0">
                <a:solidFill>
                  <a:srgbClr val="19547F"/>
                </a:solidFill>
                <a:effectLst/>
                <a:latin typeface="Avenir Next LT Pro Demi" panose="020B0704020202020204" pitchFamily="34" charset="0"/>
                <a:ea typeface="Roboto" panose="02000000000000000000" pitchFamily="2" charset="0"/>
                <a:cs typeface="Roboto" panose="02000000000000000000" pitchFamily="2" charset="0"/>
              </a:rPr>
              <a:t>Team Members</a:t>
            </a:r>
            <a:endParaRPr lang="en-US" sz="12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Clr>
                <a:srgbClr val="35ACA3"/>
              </a:buClr>
              <a:buFont typeface="Avenir Next LT Pro Demi" panose="020B0704020202020204" pitchFamily="34" charset="0"/>
              <a:buAutoNum type="arabicPeriod"/>
            </a:pPr>
            <a:r>
              <a:rPr lang="en-US" sz="1200" u="none" strike="noStrike" dirty="0">
                <a:effectLst/>
                <a:latin typeface="Avenir Next LT Pro" panose="020B0504020202020204" pitchFamily="34" charset="0"/>
                <a:ea typeface="Roboto" panose="02000000000000000000" pitchFamily="2" charset="0"/>
                <a:cs typeface="Roboto" panose="02000000000000000000" pitchFamily="2" charset="0"/>
              </a:rPr>
              <a:t>(Full Name, Role)</a:t>
            </a:r>
            <a:endParaRPr lang="en-US" sz="12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Clr>
                <a:srgbClr val="35ACA3"/>
              </a:buClr>
              <a:buFont typeface="Avenir Next LT Pro Demi" panose="020B0704020202020204" pitchFamily="34" charset="0"/>
              <a:buAutoNum type="arabicPeriod"/>
            </a:pPr>
            <a:r>
              <a:rPr lang="en-US" sz="1200" u="none" strike="noStrike" dirty="0">
                <a:effectLst/>
                <a:latin typeface="Avenir Next LT Pro" panose="020B0504020202020204" pitchFamily="34" charset="0"/>
                <a:ea typeface="Roboto" panose="02000000000000000000" pitchFamily="2" charset="0"/>
                <a:cs typeface="Roboto" panose="02000000000000000000" pitchFamily="2" charset="0"/>
              </a:rPr>
              <a:t>(Full Name, Role)</a:t>
            </a:r>
            <a:endParaRPr lang="en-US" sz="12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Clr>
                <a:srgbClr val="35ACA3"/>
              </a:buClr>
              <a:buFont typeface="Avenir Next LT Pro Demi" panose="020B0704020202020204" pitchFamily="34" charset="0"/>
              <a:buAutoNum type="arabicPeriod"/>
            </a:pPr>
            <a:r>
              <a:rPr lang="en-US" sz="1200" u="none" strike="noStrike" dirty="0">
                <a:effectLst/>
                <a:latin typeface="Avenir Next LT Pro" panose="020B0504020202020204" pitchFamily="34" charset="0"/>
                <a:ea typeface="Roboto" panose="02000000000000000000" pitchFamily="2" charset="0"/>
                <a:cs typeface="Roboto" panose="02000000000000000000" pitchFamily="2" charset="0"/>
              </a:rPr>
              <a:t>(Full Name, Role), etc.</a:t>
            </a:r>
            <a:endParaRPr lang="en-US" sz="1200" u="none" strike="noStrike"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1200" dirty="0">
              <a:effectLst/>
              <a:latin typeface="Arial" panose="020B0604020202020204" pitchFamily="34" charset="0"/>
              <a:ea typeface="Arial" panose="020B0604020202020204" pitchFamily="34" charset="0"/>
            </a:endParaRPr>
          </a:p>
        </p:txBody>
      </p:sp>
      <p:sp>
        <p:nvSpPr>
          <p:cNvPr id="2" name="Google Shape;218;p37">
            <a:extLst>
              <a:ext uri="{FF2B5EF4-FFF2-40B4-BE49-F238E27FC236}">
                <a16:creationId xmlns:a16="http://schemas.microsoft.com/office/drawing/2014/main" id="{4BD8C8BF-FC15-4798-5260-8AE6536943B0}"/>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extLst>
      <p:ext uri="{BB962C8B-B14F-4D97-AF65-F5344CB8AC3E}">
        <p14:creationId xmlns:p14="http://schemas.microsoft.com/office/powerpoint/2010/main" val="2928665215"/>
      </p:ext>
    </p:extLst>
  </p:cSld>
  <p:clrMapOvr>
    <a:overrideClrMapping bg1="lt1" tx1="dk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3"/>
        <p:cNvGrpSpPr/>
        <p:nvPr/>
      </p:nvGrpSpPr>
      <p:grpSpPr>
        <a:xfrm>
          <a:off x="0" y="0"/>
          <a:ext cx="0" cy="0"/>
          <a:chOff x="0" y="0"/>
          <a:chExt cx="0" cy="0"/>
        </a:xfrm>
      </p:grpSpPr>
      <p:pic>
        <p:nvPicPr>
          <p:cNvPr id="4" name="Picture 3" descr="A blue and black background&#10;&#10;Description automatically generated">
            <a:extLst>
              <a:ext uri="{FF2B5EF4-FFF2-40B4-BE49-F238E27FC236}">
                <a16:creationId xmlns:a16="http://schemas.microsoft.com/office/drawing/2014/main" id="{85B2DE6E-A4FA-E1BE-6D01-AB509FE280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754"/>
          <a:stretch/>
        </p:blipFill>
        <p:spPr bwMode="auto">
          <a:xfrm>
            <a:off x="0" y="0"/>
            <a:ext cx="12192000" cy="1276709"/>
          </a:xfrm>
          <a:prstGeom prst="rect">
            <a:avLst/>
          </a:prstGeom>
          <a:ln>
            <a:noFill/>
          </a:ln>
          <a:extLst>
            <a:ext uri="{53640926-AAD7-44D8-BBD7-CCE9431645EC}">
              <a14:shadowObscured xmlns:a14="http://schemas.microsoft.com/office/drawing/2010/main"/>
            </a:ext>
          </a:extLst>
        </p:spPr>
      </p:pic>
      <p:sp>
        <p:nvSpPr>
          <p:cNvPr id="1016" name="Google Shape;1016;p54"/>
          <p:cNvSpPr txBox="1"/>
          <p:nvPr/>
        </p:nvSpPr>
        <p:spPr>
          <a:xfrm>
            <a:off x="0" y="131606"/>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rgbClr val="FFA700"/>
                </a:solidFill>
                <a:latin typeface="DM Serif display" pitchFamily="2" charset="0"/>
                <a:ea typeface="Roboto Medium"/>
                <a:cs typeface="Roboto Medium"/>
                <a:sym typeface="Roboto Medium"/>
              </a:rPr>
              <a:t>The Equity Continuum Plan (ECP)</a:t>
            </a:r>
            <a:endParaRPr sz="800" u="none" strike="noStrike" cap="none" spc="100" dirty="0">
              <a:solidFill>
                <a:srgbClr val="FFA700"/>
              </a:solidFill>
              <a:latin typeface="DM Serif display" pitchFamily="2" charset="0"/>
              <a:ea typeface="Roboto Medium"/>
              <a:cs typeface="Roboto Medium"/>
              <a:sym typeface="Roboto Medium"/>
            </a:endParaRPr>
          </a:p>
        </p:txBody>
      </p:sp>
      <p:cxnSp>
        <p:nvCxnSpPr>
          <p:cNvPr id="12" name="Google Shape;219;p37">
            <a:extLst>
              <a:ext uri="{FF2B5EF4-FFF2-40B4-BE49-F238E27FC236}">
                <a16:creationId xmlns:a16="http://schemas.microsoft.com/office/drawing/2014/main" id="{3569267B-07A4-6172-DD85-71BCCD7E432F}"/>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grpSp>
        <p:nvGrpSpPr>
          <p:cNvPr id="8" name="Group 7">
            <a:extLst>
              <a:ext uri="{FF2B5EF4-FFF2-40B4-BE49-F238E27FC236}">
                <a16:creationId xmlns:a16="http://schemas.microsoft.com/office/drawing/2014/main" id="{292BC746-CFB0-FAC5-1FD3-EF3476396D9E}"/>
              </a:ext>
            </a:extLst>
          </p:cNvPr>
          <p:cNvGrpSpPr/>
          <p:nvPr/>
        </p:nvGrpSpPr>
        <p:grpSpPr>
          <a:xfrm>
            <a:off x="0" y="6402336"/>
            <a:ext cx="12204495" cy="524700"/>
            <a:chOff x="0" y="6402336"/>
            <a:chExt cx="12204495" cy="524700"/>
          </a:xfrm>
        </p:grpSpPr>
        <p:grpSp>
          <p:nvGrpSpPr>
            <p:cNvPr id="15" name="Group 14">
              <a:extLst>
                <a:ext uri="{FF2B5EF4-FFF2-40B4-BE49-F238E27FC236}">
                  <a16:creationId xmlns:a16="http://schemas.microsoft.com/office/drawing/2014/main" id="{46FA9AA5-8658-5C88-996B-9B29F5D44659}"/>
                </a:ext>
              </a:extLst>
            </p:cNvPr>
            <p:cNvGrpSpPr/>
            <p:nvPr/>
          </p:nvGrpSpPr>
          <p:grpSpPr>
            <a:xfrm>
              <a:off x="0" y="6490239"/>
              <a:ext cx="12204495" cy="367762"/>
              <a:chOff x="0" y="6490239"/>
              <a:chExt cx="12204495" cy="367762"/>
            </a:xfrm>
          </p:grpSpPr>
          <p:sp>
            <p:nvSpPr>
              <p:cNvPr id="20" name="Google Shape;217;p37">
                <a:extLst>
                  <a:ext uri="{FF2B5EF4-FFF2-40B4-BE49-F238E27FC236}">
                    <a16:creationId xmlns:a16="http://schemas.microsoft.com/office/drawing/2014/main" id="{6DA30B01-3184-4741-4448-B126A5780D15}"/>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8" name="Google Shape;219;p37">
                <a:extLst>
                  <a:ext uri="{FF2B5EF4-FFF2-40B4-BE49-F238E27FC236}">
                    <a16:creationId xmlns:a16="http://schemas.microsoft.com/office/drawing/2014/main" id="{D7F0C638-2DFA-A640-E9AC-6EC7BB7C389A}"/>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19" name="Google Shape;225;p37">
                <a:extLst>
                  <a:ext uri="{FF2B5EF4-FFF2-40B4-BE49-F238E27FC236}">
                    <a16:creationId xmlns:a16="http://schemas.microsoft.com/office/drawing/2014/main" id="{24B2637A-C2B0-1C74-BA31-A65C351D4120}"/>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6" name="Google Shape;234;p38">
              <a:extLst>
                <a:ext uri="{FF2B5EF4-FFF2-40B4-BE49-F238E27FC236}">
                  <a16:creationId xmlns:a16="http://schemas.microsoft.com/office/drawing/2014/main" id="{E614F52C-564A-DB69-C3BB-97F3CD22EE73}"/>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23</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5" name="TextBox 4">
            <a:extLst>
              <a:ext uri="{FF2B5EF4-FFF2-40B4-BE49-F238E27FC236}">
                <a16:creationId xmlns:a16="http://schemas.microsoft.com/office/drawing/2014/main" id="{CC786903-6D01-391F-B46F-03D15C82E536}"/>
              </a:ext>
            </a:extLst>
          </p:cNvPr>
          <p:cNvSpPr txBox="1"/>
          <p:nvPr/>
        </p:nvSpPr>
        <p:spPr>
          <a:xfrm>
            <a:off x="0" y="967515"/>
            <a:ext cx="12139235" cy="4710970"/>
          </a:xfrm>
          <a:prstGeom prst="rect">
            <a:avLst/>
          </a:prstGeom>
          <a:noFill/>
        </p:spPr>
        <p:txBody>
          <a:bodyPr wrap="square">
            <a:spAutoFit/>
          </a:bodyPr>
          <a:lstStyle/>
          <a:p>
            <a:pPr marL="0" marR="0">
              <a:lnSpc>
                <a:spcPct val="115000"/>
              </a:lnSpc>
              <a:spcBef>
                <a:spcPts val="0"/>
              </a:spcBef>
              <a:spcAft>
                <a:spcPts val="0"/>
              </a:spcAft>
            </a:pPr>
            <a:r>
              <a:rPr lang="en-US" b="1" dirty="0">
                <a:solidFill>
                  <a:srgbClr val="19547F"/>
                </a:solidFill>
                <a:effectLst/>
                <a:latin typeface="Avenir Next LT Pro Demi" panose="020B0704020202020204" pitchFamily="34" charset="0"/>
                <a:ea typeface="Roboto" panose="02000000000000000000" pitchFamily="2" charset="0"/>
                <a:cs typeface="Roboto" panose="02000000000000000000" pitchFamily="2" charset="0"/>
              </a:rPr>
              <a:t>Summary of organizational equity reflections and questions</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Avenir Next LT Pro" panose="020B0504020202020204" pitchFamily="34" charset="0"/>
                <a:ea typeface="Roboto" panose="02000000000000000000" pitchFamily="2" charset="0"/>
                <a:cs typeface="Roboto" panose="02000000000000000000" pitchFamily="2" charset="0"/>
              </a:rPr>
              <a:t>[</a:t>
            </a:r>
            <a:r>
              <a:rPr lang="en-US" sz="1200" dirty="0">
                <a:solidFill>
                  <a:srgbClr val="000000"/>
                </a:solidFill>
                <a:effectLst/>
                <a:latin typeface="Avenir Next LT Pro" panose="020B0504020202020204" pitchFamily="34" charset="0"/>
                <a:ea typeface="Roboto" panose="02000000000000000000" pitchFamily="2" charset="0"/>
                <a:cs typeface="Roboto" panose="02000000000000000000" pitchFamily="2" charset="0"/>
              </a:rPr>
              <a:t>Articulation of key reflections from meaning-making process, including insights and/or questions related to any of the dimensions of the OER Tool.</a:t>
            </a:r>
            <a:r>
              <a:rPr lang="en-US" sz="1200" dirty="0">
                <a:effectLs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Clr>
                <a:srgbClr val="35ACA3"/>
              </a:buClr>
              <a:buFont typeface="Avenir Next LT Pro Demi" panose="020B0704020202020204" pitchFamily="34" charset="0"/>
              <a:buAutoNum type="arabicPeriod"/>
            </a:pPr>
            <a:r>
              <a:rPr lang="en-US" sz="1200" u="none" strike="noStrike" dirty="0">
                <a:effectLst/>
                <a:latin typeface="Avenir Next LT Pro" panose="020B0504020202020204" pitchFamily="34" charset="0"/>
                <a:ea typeface="Roboto" panose="02000000000000000000" pitchFamily="2" charset="0"/>
                <a:cs typeface="Roboto" panose="02000000000000000000" pitchFamily="2" charset="0"/>
              </a:rPr>
              <a:t>(Reflection articulation)</a:t>
            </a:r>
            <a:endParaRPr lang="en-US" sz="12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Clr>
                <a:srgbClr val="35ACA3"/>
              </a:buClr>
              <a:buFont typeface="Avenir Next LT Pro Demi" panose="020B0704020202020204" pitchFamily="34" charset="0"/>
              <a:buAutoNum type="arabicPeriod"/>
            </a:pPr>
            <a:r>
              <a:rPr lang="en-US" sz="1200" u="none" strike="noStrike" dirty="0">
                <a:effectLst/>
                <a:latin typeface="Avenir Next LT Pro" panose="020B0504020202020204" pitchFamily="34" charset="0"/>
                <a:ea typeface="Roboto" panose="02000000000000000000" pitchFamily="2" charset="0"/>
                <a:cs typeface="Roboto" panose="02000000000000000000" pitchFamily="2" charset="0"/>
              </a:rPr>
              <a:t>(Reflection articulation)</a:t>
            </a:r>
            <a:endParaRPr lang="en-US" sz="12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Clr>
                <a:srgbClr val="35ACA3"/>
              </a:buClr>
              <a:buFont typeface="Avenir Next LT Pro Demi" panose="020B0704020202020204" pitchFamily="34" charset="0"/>
              <a:buAutoNum type="arabicPeriod"/>
            </a:pPr>
            <a:r>
              <a:rPr lang="en-US" sz="1200" u="none" strike="noStrike" dirty="0">
                <a:effectLst/>
                <a:latin typeface="Avenir Next LT Pro" panose="020B0504020202020204" pitchFamily="34" charset="0"/>
                <a:ea typeface="Roboto" panose="02000000000000000000" pitchFamily="2" charset="0"/>
                <a:cs typeface="Roboto" panose="02000000000000000000" pitchFamily="2" charset="0"/>
              </a:rPr>
              <a:t>(Reflection articulation), etc.</a:t>
            </a:r>
            <a:endParaRPr lang="en-US" sz="1200" u="none" strike="noStrike"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dirty="0">
                <a:effectLs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b="1" dirty="0">
                <a:solidFill>
                  <a:srgbClr val="19547F"/>
                </a:solidFill>
                <a:effectLst/>
                <a:latin typeface="Avenir Next LT Pro Demi" panose="020B0704020202020204" pitchFamily="34" charset="0"/>
                <a:ea typeface="Roboto" panose="02000000000000000000" pitchFamily="2" charset="0"/>
                <a:cs typeface="Roboto" panose="02000000000000000000" pitchFamily="2" charset="0"/>
              </a:rPr>
              <a:t>ELL Equity Goals and/or Milestones</a:t>
            </a:r>
            <a:r>
              <a:rPr lang="en-US" b="1" dirty="0">
                <a:effectLst/>
                <a:latin typeface="Avenir Next LT Pro Demi" panose="020B07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Avenir Next LT Pro" panose="020B0504020202020204" pitchFamily="34" charset="0"/>
                <a:ea typeface="Roboto" panose="02000000000000000000" pitchFamily="2" charset="0"/>
                <a:cs typeface="Roboto" panose="02000000000000000000" pitchFamily="2" charset="0"/>
              </a:rPr>
              <a:t>[</a:t>
            </a:r>
            <a:r>
              <a:rPr lang="en-US" sz="1200" dirty="0">
                <a:solidFill>
                  <a:srgbClr val="000000"/>
                </a:solidFill>
                <a:effectLst/>
                <a:latin typeface="Avenir Next LT Pro" panose="020B0504020202020204" pitchFamily="34" charset="0"/>
                <a:ea typeface="Roboto" panose="02000000000000000000" pitchFamily="2" charset="0"/>
                <a:cs typeface="Roboto" panose="02000000000000000000" pitchFamily="2" charset="0"/>
              </a:rPr>
              <a:t>Based on the articulation of your vision statement above, determine:</a:t>
            </a:r>
            <a:endParaRPr lang="en-US" sz="1200" dirty="0">
              <a:latin typeface="Avenir Next LT Pro" panose="020B0504020202020204" pitchFamily="34" charset="0"/>
              <a:ea typeface="Roboto" panose="02000000000000000000" pitchFamily="2" charset="0"/>
              <a:cs typeface="Roboto" panose="02000000000000000000" pitchFamily="2" charset="0"/>
            </a:endParaRPr>
          </a:p>
          <a:p>
            <a:pPr marL="0" marR="0">
              <a:lnSpc>
                <a:spcPct val="115000"/>
              </a:lnSpc>
              <a:spcBef>
                <a:spcPts val="0"/>
              </a:spcBef>
              <a:spcAft>
                <a:spcPts val="0"/>
              </a:spcAft>
            </a:pPr>
            <a:r>
              <a:rPr lang="en-US" sz="1200" dirty="0">
                <a:solidFill>
                  <a:srgbClr val="35ACA3"/>
                </a:solidFill>
                <a:effectLst/>
                <a:latin typeface="Avenir Next LT Pro Demi" panose="020B0704020202020204" pitchFamily="34" charset="0"/>
                <a:ea typeface="Roboto" panose="02000000000000000000" pitchFamily="2" charset="0"/>
                <a:cs typeface="Roboto" panose="02000000000000000000" pitchFamily="2" charset="0"/>
              </a:rPr>
              <a:t>a)</a:t>
            </a:r>
            <a:r>
              <a:rPr lang="en-US" sz="1200" dirty="0">
                <a:solidFill>
                  <a:srgbClr val="35ACA3"/>
                </a:solidFill>
                <a:effectLst/>
                <a:latin typeface="Avenir Next LT Pro" panose="020B0504020202020204" pitchFamily="34" charset="0"/>
                <a:ea typeface="Roboto" panose="02000000000000000000" pitchFamily="2" charset="0"/>
                <a:cs typeface="Roboto" panose="02000000000000000000" pitchFamily="2" charset="0"/>
              </a:rPr>
              <a:t> </a:t>
            </a:r>
            <a:r>
              <a:rPr lang="en-US" sz="1200" dirty="0">
                <a:solidFill>
                  <a:srgbClr val="000000"/>
                </a:solidFill>
                <a:effectLst/>
                <a:latin typeface="Avenir Next LT Pro" panose="020B0504020202020204" pitchFamily="34" charset="0"/>
                <a:ea typeface="Roboto" panose="02000000000000000000" pitchFamily="2" charset="0"/>
                <a:cs typeface="Roboto" panose="02000000000000000000" pitchFamily="2" charset="0"/>
              </a:rPr>
              <a:t>1-3 goals/milestones your team wants to accomplish while, and </a:t>
            </a:r>
          </a:p>
          <a:p>
            <a:pPr marL="0" marR="0">
              <a:lnSpc>
                <a:spcPct val="115000"/>
              </a:lnSpc>
              <a:spcBef>
                <a:spcPts val="0"/>
              </a:spcBef>
              <a:spcAft>
                <a:spcPts val="0"/>
              </a:spcAft>
            </a:pPr>
            <a:endParaRPr lang="en-US" sz="1200" dirty="0">
              <a:latin typeface="Arial" panose="020B0604020202020204" pitchFamily="34" charset="0"/>
              <a:ea typeface="Roboto" panose="02000000000000000000" pitchFamily="2" charset="0"/>
            </a:endParaRPr>
          </a:p>
          <a:p>
            <a:pPr marL="0" marR="0">
              <a:lnSpc>
                <a:spcPct val="115000"/>
              </a:lnSpc>
              <a:spcBef>
                <a:spcPts val="0"/>
              </a:spcBef>
              <a:spcAft>
                <a:spcPts val="0"/>
              </a:spcAft>
            </a:pPr>
            <a:r>
              <a:rPr lang="en-US" sz="1200" dirty="0">
                <a:solidFill>
                  <a:srgbClr val="35ACA3"/>
                </a:solidFill>
                <a:effectLst/>
                <a:latin typeface="Avenir Next LT Pro Demi" panose="020B0704020202020204" pitchFamily="34" charset="0"/>
                <a:ea typeface="Roboto" panose="02000000000000000000" pitchFamily="2" charset="0"/>
                <a:cs typeface="Roboto" panose="02000000000000000000" pitchFamily="2" charset="0"/>
              </a:rPr>
              <a:t>b)</a:t>
            </a:r>
            <a:r>
              <a:rPr lang="en-US" sz="1200" dirty="0">
                <a:solidFill>
                  <a:srgbClr val="35ACA3"/>
                </a:solidFill>
                <a:effectLst/>
                <a:latin typeface="Avenir Next LT Pro" panose="020B0504020202020204" pitchFamily="34" charset="0"/>
                <a:ea typeface="Roboto" panose="02000000000000000000" pitchFamily="2" charset="0"/>
                <a:cs typeface="Roboto" panose="02000000000000000000" pitchFamily="2" charset="0"/>
              </a:rPr>
              <a:t> </a:t>
            </a:r>
            <a:r>
              <a:rPr lang="en-US" sz="1200" dirty="0">
                <a:solidFill>
                  <a:srgbClr val="000000"/>
                </a:solidFill>
                <a:effectLst/>
                <a:latin typeface="Avenir Next LT Pro" panose="020B0504020202020204" pitchFamily="34" charset="0"/>
                <a:ea typeface="Roboto" panose="02000000000000000000" pitchFamily="2" charset="0"/>
                <a:cs typeface="Roboto" panose="02000000000000000000" pitchFamily="2" charset="0"/>
              </a:rPr>
              <a:t>What core focus area(s) each goal/milestone falls within (organizational/program strategy, evaluation &amp; learning, and/or organizational development)? Some goals/milestones may cut across multiple areas. </a:t>
            </a:r>
            <a:endParaRPr lang="en-US" sz="1200" dirty="0">
              <a:effectLst/>
              <a:latin typeface="Arial" panose="020B0604020202020204" pitchFamily="34" charset="0"/>
              <a:ea typeface="Arial" panose="020B0604020202020204" pitchFamily="34" charset="0"/>
            </a:endParaRPr>
          </a:p>
          <a:p>
            <a:pPr marL="0" marR="0" indent="-171450">
              <a:lnSpc>
                <a:spcPct val="115000"/>
              </a:lnSpc>
              <a:spcBef>
                <a:spcPts val="0"/>
              </a:spcBef>
              <a:spcAft>
                <a:spcPts val="0"/>
              </a:spcAft>
            </a:pPr>
            <a:endParaRPr lang="en-US" dirty="0">
              <a:effectLst/>
              <a:latin typeface="Avenir Next LT Pro" panose="020B0504020202020204" pitchFamily="34" charset="0"/>
              <a:ea typeface="Roboto" panose="02000000000000000000" pitchFamily="2" charset="0"/>
              <a:cs typeface="Roboto" panose="02000000000000000000" pitchFamily="2" charset="0"/>
            </a:endParaRPr>
          </a:p>
          <a:p>
            <a:pPr marL="0" marR="0" indent="-171450">
              <a:lnSpc>
                <a:spcPct val="115000"/>
              </a:lnSpc>
              <a:spcBef>
                <a:spcPts val="0"/>
              </a:spcBef>
              <a:spcAft>
                <a:spcPts val="0"/>
              </a:spcAft>
            </a:pPr>
            <a:r>
              <a:rPr lang="en-US" dirty="0">
                <a:effectLst/>
                <a:latin typeface="Avenir Next LT Pro" panose="020B0504020202020204" pitchFamily="34" charset="0"/>
                <a:ea typeface="Roboto" panose="02000000000000000000" pitchFamily="2" charset="0"/>
                <a:cs typeface="Roboto" panose="02000000000000000000" pitchFamily="2" charset="0"/>
              </a:rPr>
              <a:t> </a:t>
            </a:r>
            <a:endParaRPr lang="en-US"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solidFill>
                  <a:srgbClr val="000000"/>
                </a:solidFill>
                <a:effectLst/>
                <a:latin typeface="Avenir Next LT Pro" panose="020B0504020202020204" pitchFamily="34" charset="0"/>
                <a:ea typeface="Roboto" panose="02000000000000000000" pitchFamily="2" charset="0"/>
                <a:cs typeface="Roboto" panose="02000000000000000000" pitchFamily="2" charset="0"/>
              </a:rPr>
              <a:t>In many cases these goals/milestones will be related and in service of existing equity focused efforts already underway in the organization. Articulation of this section can also be directly tied to the OER Tool and movement along the equity continuum. </a:t>
            </a:r>
            <a:r>
              <a:rPr lang="en-US" sz="1200" dirty="0">
                <a:effectLs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Clr>
                <a:srgbClr val="35ACA3"/>
              </a:buClr>
              <a:buFont typeface="Avenir Next LT Pro Demi" panose="020B0704020202020204" pitchFamily="34" charset="0"/>
              <a:buAutoNum type="arabicPeriod"/>
            </a:pPr>
            <a:r>
              <a:rPr lang="en-US" sz="1200" u="none" strike="noStrike" dirty="0">
                <a:effectLst/>
                <a:latin typeface="Avenir Next LT Pro" panose="020B0504020202020204" pitchFamily="34" charset="0"/>
                <a:ea typeface="Roboto" panose="02000000000000000000" pitchFamily="2" charset="0"/>
                <a:cs typeface="Roboto" panose="02000000000000000000" pitchFamily="2" charset="0"/>
              </a:rPr>
              <a:t>(Goal/Milestone articulation) + OERT / assessment tool core area(s) </a:t>
            </a:r>
            <a:endParaRPr lang="en-US" sz="12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Clr>
                <a:srgbClr val="35ACA3"/>
              </a:buClr>
              <a:buFont typeface="Avenir Next LT Pro Demi" panose="020B0704020202020204" pitchFamily="34" charset="0"/>
              <a:buAutoNum type="arabicPeriod"/>
            </a:pPr>
            <a:r>
              <a:rPr lang="en-US" sz="1200" u="none" strike="noStrike" dirty="0">
                <a:effectLst/>
                <a:latin typeface="Avenir Next LT Pro" panose="020B0504020202020204" pitchFamily="34" charset="0"/>
                <a:ea typeface="Roboto" panose="02000000000000000000" pitchFamily="2" charset="0"/>
                <a:cs typeface="Roboto" panose="02000000000000000000" pitchFamily="2" charset="0"/>
              </a:rPr>
              <a:t>(Goal/Milestone articulation) + OERT / assessment tool core area(s)</a:t>
            </a:r>
            <a:endParaRPr lang="en-US" sz="12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Clr>
                <a:srgbClr val="35ACA3"/>
              </a:buClr>
              <a:buFont typeface="Avenir Next LT Pro Demi" panose="020B0704020202020204" pitchFamily="34" charset="0"/>
              <a:buAutoNum type="arabicPeriod"/>
            </a:pPr>
            <a:r>
              <a:rPr lang="en-US" sz="1200" u="none" strike="noStrike" dirty="0">
                <a:effectLst/>
                <a:latin typeface="Avenir Next LT Pro" panose="020B0504020202020204" pitchFamily="34" charset="0"/>
                <a:ea typeface="Roboto" panose="02000000000000000000" pitchFamily="2" charset="0"/>
                <a:cs typeface="Roboto" panose="02000000000000000000" pitchFamily="2" charset="0"/>
              </a:rPr>
              <a:t>(Goal/Milestone articulation) + OERT / assessment tool core area(s)</a:t>
            </a:r>
            <a:endParaRPr lang="en-US" sz="1200" u="none" strike="noStrike"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endParaRPr lang="en-US" sz="1200" dirty="0">
              <a:effectLst/>
              <a:latin typeface="Arial" panose="020B0604020202020204" pitchFamily="34" charset="0"/>
              <a:ea typeface="Arial" panose="020B0604020202020204" pitchFamily="34" charset="0"/>
            </a:endParaRPr>
          </a:p>
        </p:txBody>
      </p:sp>
      <p:sp>
        <p:nvSpPr>
          <p:cNvPr id="2" name="Google Shape;218;p37">
            <a:extLst>
              <a:ext uri="{FF2B5EF4-FFF2-40B4-BE49-F238E27FC236}">
                <a16:creationId xmlns:a16="http://schemas.microsoft.com/office/drawing/2014/main" id="{C726EF66-BB52-17F5-6B5B-92BC789176E3}"/>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extLst>
      <p:ext uri="{BB962C8B-B14F-4D97-AF65-F5344CB8AC3E}">
        <p14:creationId xmlns:p14="http://schemas.microsoft.com/office/powerpoint/2010/main" val="3240974424"/>
      </p:ext>
    </p:extLst>
  </p:cSld>
  <p:clrMapOvr>
    <a:overrideClrMapping bg1="lt1" tx1="dk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3"/>
        <p:cNvGrpSpPr/>
        <p:nvPr/>
      </p:nvGrpSpPr>
      <p:grpSpPr>
        <a:xfrm>
          <a:off x="0" y="0"/>
          <a:ext cx="0" cy="0"/>
          <a:chOff x="0" y="0"/>
          <a:chExt cx="0" cy="0"/>
        </a:xfrm>
      </p:grpSpPr>
      <p:pic>
        <p:nvPicPr>
          <p:cNvPr id="4" name="Picture 3" descr="A blue and black background&#10;&#10;Description automatically generated">
            <a:extLst>
              <a:ext uri="{FF2B5EF4-FFF2-40B4-BE49-F238E27FC236}">
                <a16:creationId xmlns:a16="http://schemas.microsoft.com/office/drawing/2014/main" id="{85B2DE6E-A4FA-E1BE-6D01-AB509FE280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754"/>
          <a:stretch/>
        </p:blipFill>
        <p:spPr bwMode="auto">
          <a:xfrm>
            <a:off x="0" y="0"/>
            <a:ext cx="12192000" cy="1276709"/>
          </a:xfrm>
          <a:prstGeom prst="rect">
            <a:avLst/>
          </a:prstGeom>
          <a:ln>
            <a:noFill/>
          </a:ln>
          <a:extLst>
            <a:ext uri="{53640926-AAD7-44D8-BBD7-CCE9431645EC}">
              <a14:shadowObscured xmlns:a14="http://schemas.microsoft.com/office/drawing/2010/main"/>
            </a:ext>
          </a:extLst>
        </p:spPr>
      </p:pic>
      <p:sp>
        <p:nvSpPr>
          <p:cNvPr id="1016" name="Google Shape;1016;p54"/>
          <p:cNvSpPr txBox="1"/>
          <p:nvPr/>
        </p:nvSpPr>
        <p:spPr>
          <a:xfrm>
            <a:off x="0" y="131606"/>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rgbClr val="FFA700"/>
                </a:solidFill>
                <a:latin typeface="DM Serif display" pitchFamily="2" charset="0"/>
                <a:ea typeface="Roboto Medium"/>
                <a:cs typeface="Roboto Medium"/>
                <a:sym typeface="Roboto Medium"/>
              </a:rPr>
              <a:t>The Equity Continuum Plan (ECP)</a:t>
            </a:r>
            <a:endParaRPr sz="800" u="none" strike="noStrike" cap="none" spc="100" dirty="0">
              <a:solidFill>
                <a:srgbClr val="FFA700"/>
              </a:solidFill>
              <a:latin typeface="DM Serif display" pitchFamily="2" charset="0"/>
              <a:ea typeface="Roboto Medium"/>
              <a:cs typeface="Roboto Medium"/>
              <a:sym typeface="Roboto Medium"/>
            </a:endParaRPr>
          </a:p>
        </p:txBody>
      </p:sp>
      <p:cxnSp>
        <p:nvCxnSpPr>
          <p:cNvPr id="12" name="Google Shape;219;p37">
            <a:extLst>
              <a:ext uri="{FF2B5EF4-FFF2-40B4-BE49-F238E27FC236}">
                <a16:creationId xmlns:a16="http://schemas.microsoft.com/office/drawing/2014/main" id="{3569267B-07A4-6172-DD85-71BCCD7E432F}"/>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grpSp>
        <p:nvGrpSpPr>
          <p:cNvPr id="8" name="Group 7">
            <a:extLst>
              <a:ext uri="{FF2B5EF4-FFF2-40B4-BE49-F238E27FC236}">
                <a16:creationId xmlns:a16="http://schemas.microsoft.com/office/drawing/2014/main" id="{292BC746-CFB0-FAC5-1FD3-EF3476396D9E}"/>
              </a:ext>
            </a:extLst>
          </p:cNvPr>
          <p:cNvGrpSpPr/>
          <p:nvPr/>
        </p:nvGrpSpPr>
        <p:grpSpPr>
          <a:xfrm>
            <a:off x="0" y="6402336"/>
            <a:ext cx="12204495" cy="524700"/>
            <a:chOff x="0" y="6402336"/>
            <a:chExt cx="12204495" cy="524700"/>
          </a:xfrm>
        </p:grpSpPr>
        <p:grpSp>
          <p:nvGrpSpPr>
            <p:cNvPr id="15" name="Group 14">
              <a:extLst>
                <a:ext uri="{FF2B5EF4-FFF2-40B4-BE49-F238E27FC236}">
                  <a16:creationId xmlns:a16="http://schemas.microsoft.com/office/drawing/2014/main" id="{46FA9AA5-8658-5C88-996B-9B29F5D44659}"/>
                </a:ext>
              </a:extLst>
            </p:cNvPr>
            <p:cNvGrpSpPr/>
            <p:nvPr/>
          </p:nvGrpSpPr>
          <p:grpSpPr>
            <a:xfrm>
              <a:off x="0" y="6490239"/>
              <a:ext cx="12204495" cy="367762"/>
              <a:chOff x="0" y="6490239"/>
              <a:chExt cx="12204495" cy="367762"/>
            </a:xfrm>
          </p:grpSpPr>
          <p:sp>
            <p:nvSpPr>
              <p:cNvPr id="20" name="Google Shape;217;p37">
                <a:extLst>
                  <a:ext uri="{FF2B5EF4-FFF2-40B4-BE49-F238E27FC236}">
                    <a16:creationId xmlns:a16="http://schemas.microsoft.com/office/drawing/2014/main" id="{6DA30B01-3184-4741-4448-B126A5780D15}"/>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8" name="Google Shape;219;p37">
                <a:extLst>
                  <a:ext uri="{FF2B5EF4-FFF2-40B4-BE49-F238E27FC236}">
                    <a16:creationId xmlns:a16="http://schemas.microsoft.com/office/drawing/2014/main" id="{D7F0C638-2DFA-A640-E9AC-6EC7BB7C389A}"/>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19" name="Google Shape;225;p37">
                <a:extLst>
                  <a:ext uri="{FF2B5EF4-FFF2-40B4-BE49-F238E27FC236}">
                    <a16:creationId xmlns:a16="http://schemas.microsoft.com/office/drawing/2014/main" id="{24B2637A-C2B0-1C74-BA31-A65C351D4120}"/>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6" name="Google Shape;234;p38">
              <a:extLst>
                <a:ext uri="{FF2B5EF4-FFF2-40B4-BE49-F238E27FC236}">
                  <a16:creationId xmlns:a16="http://schemas.microsoft.com/office/drawing/2014/main" id="{E614F52C-564A-DB69-C3BB-97F3CD22EE73}"/>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24</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7" name="TextBox 6">
            <a:extLst>
              <a:ext uri="{FF2B5EF4-FFF2-40B4-BE49-F238E27FC236}">
                <a16:creationId xmlns:a16="http://schemas.microsoft.com/office/drawing/2014/main" id="{45375991-64E7-0C73-61AC-4BE26F644B3E}"/>
              </a:ext>
            </a:extLst>
          </p:cNvPr>
          <p:cNvSpPr txBox="1"/>
          <p:nvPr/>
        </p:nvSpPr>
        <p:spPr>
          <a:xfrm>
            <a:off x="-28059" y="1276709"/>
            <a:ext cx="12191999" cy="749179"/>
          </a:xfrm>
          <a:prstGeom prst="rect">
            <a:avLst/>
          </a:prstGeom>
          <a:noFill/>
        </p:spPr>
        <p:txBody>
          <a:bodyPr wrap="square">
            <a:spAutoFit/>
          </a:bodyPr>
          <a:lstStyle/>
          <a:p>
            <a:pPr marL="0" marR="0">
              <a:lnSpc>
                <a:spcPct val="115000"/>
              </a:lnSpc>
              <a:spcBef>
                <a:spcPts val="0"/>
              </a:spcBef>
              <a:spcAft>
                <a:spcPts val="0"/>
              </a:spcAft>
            </a:pPr>
            <a:r>
              <a:rPr lang="en-US" b="1" dirty="0">
                <a:solidFill>
                  <a:srgbClr val="19547F"/>
                </a:solidFill>
                <a:effectLst/>
                <a:latin typeface="Avenir Next LT Pro Demi" panose="020B0704020202020204" pitchFamily="34" charset="0"/>
                <a:ea typeface="Roboto" panose="02000000000000000000" pitchFamily="2" charset="0"/>
                <a:cs typeface="Roboto" panose="02000000000000000000" pitchFamily="2" charset="0"/>
              </a:rPr>
              <a:t>Plan Details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Avenir Next LT Pro" panose="020B0504020202020204" pitchFamily="34" charset="0"/>
                <a:ea typeface="Roboto" panose="02000000000000000000" pitchFamily="2" charset="0"/>
                <a:cs typeface="Roboto" panose="02000000000000000000" pitchFamily="2" charset="0"/>
              </a:rPr>
              <a:t>[</a:t>
            </a:r>
            <a:r>
              <a:rPr lang="en-US" sz="1200" dirty="0">
                <a:solidFill>
                  <a:srgbClr val="000000"/>
                </a:solidFill>
                <a:effectLst/>
                <a:latin typeface="Avenir Next LT Pro" panose="020B0504020202020204" pitchFamily="34" charset="0"/>
                <a:ea typeface="Roboto" panose="02000000000000000000" pitchFamily="2" charset="0"/>
                <a:cs typeface="Roboto" panose="02000000000000000000" pitchFamily="2" charset="0"/>
              </a:rPr>
              <a:t>Flexibility in this work will be essential, and we imagine your team will adjust and make changes to their plans along the way.  The table below can be used as an ongoing project management tool to track progress and should be customized as needed. </a:t>
            </a:r>
            <a:endParaRPr lang="en-US" sz="1200" dirty="0">
              <a:effectLst/>
              <a:latin typeface="Arial" panose="020B0604020202020204" pitchFamily="34" charset="0"/>
              <a:ea typeface="Arial" panose="020B0604020202020204" pitchFamily="34" charset="0"/>
            </a:endParaRPr>
          </a:p>
        </p:txBody>
      </p:sp>
      <p:graphicFrame>
        <p:nvGraphicFramePr>
          <p:cNvPr id="10" name="Table 9">
            <a:extLst>
              <a:ext uri="{FF2B5EF4-FFF2-40B4-BE49-F238E27FC236}">
                <a16:creationId xmlns:a16="http://schemas.microsoft.com/office/drawing/2014/main" id="{A672334E-3B30-B1F4-4462-12DDDB4B1B51}"/>
              </a:ext>
            </a:extLst>
          </p:cNvPr>
          <p:cNvGraphicFramePr>
            <a:graphicFrameLocks noGrp="1"/>
          </p:cNvGraphicFramePr>
          <p:nvPr>
            <p:extLst>
              <p:ext uri="{D42A27DB-BD31-4B8C-83A1-F6EECF244321}">
                <p14:modId xmlns:p14="http://schemas.microsoft.com/office/powerpoint/2010/main" val="1246360545"/>
              </p:ext>
            </p:extLst>
          </p:nvPr>
        </p:nvGraphicFramePr>
        <p:xfrm>
          <a:off x="245533" y="2409857"/>
          <a:ext cx="11818982" cy="2411730"/>
        </p:xfrm>
        <a:graphic>
          <a:graphicData uri="http://schemas.openxmlformats.org/drawingml/2006/table">
            <a:tbl>
              <a:tblPr/>
              <a:tblGrid>
                <a:gridCol w="2609386">
                  <a:extLst>
                    <a:ext uri="{9D8B030D-6E8A-4147-A177-3AD203B41FA5}">
                      <a16:colId xmlns:a16="http://schemas.microsoft.com/office/drawing/2014/main" val="1987983529"/>
                    </a:ext>
                  </a:extLst>
                </a:gridCol>
                <a:gridCol w="2609386">
                  <a:extLst>
                    <a:ext uri="{9D8B030D-6E8A-4147-A177-3AD203B41FA5}">
                      <a16:colId xmlns:a16="http://schemas.microsoft.com/office/drawing/2014/main" val="2772422702"/>
                    </a:ext>
                  </a:extLst>
                </a:gridCol>
                <a:gridCol w="1458186">
                  <a:extLst>
                    <a:ext uri="{9D8B030D-6E8A-4147-A177-3AD203B41FA5}">
                      <a16:colId xmlns:a16="http://schemas.microsoft.com/office/drawing/2014/main" val="2767349830"/>
                    </a:ext>
                  </a:extLst>
                </a:gridCol>
                <a:gridCol w="1151200">
                  <a:extLst>
                    <a:ext uri="{9D8B030D-6E8A-4147-A177-3AD203B41FA5}">
                      <a16:colId xmlns:a16="http://schemas.microsoft.com/office/drawing/2014/main" val="1989608557"/>
                    </a:ext>
                  </a:extLst>
                </a:gridCol>
                <a:gridCol w="1748117">
                  <a:extLst>
                    <a:ext uri="{9D8B030D-6E8A-4147-A177-3AD203B41FA5}">
                      <a16:colId xmlns:a16="http://schemas.microsoft.com/office/drawing/2014/main" val="782564496"/>
                    </a:ext>
                  </a:extLst>
                </a:gridCol>
                <a:gridCol w="2242707">
                  <a:extLst>
                    <a:ext uri="{9D8B030D-6E8A-4147-A177-3AD203B41FA5}">
                      <a16:colId xmlns:a16="http://schemas.microsoft.com/office/drawing/2014/main" val="3768868687"/>
                    </a:ext>
                  </a:extLst>
                </a:gridCol>
              </a:tblGrid>
              <a:tr h="0">
                <a:tc>
                  <a:txBody>
                    <a:bodyPr/>
                    <a:lstStyle/>
                    <a:p>
                      <a:pPr marL="47625" marR="0" algn="ctr">
                        <a:lnSpc>
                          <a:spcPct val="115000"/>
                        </a:lnSpc>
                        <a:spcBef>
                          <a:spcPts val="0"/>
                        </a:spcBef>
                        <a:spcAft>
                          <a:spcPts val="0"/>
                        </a:spcAft>
                      </a:pPr>
                      <a:r>
                        <a:rPr lang="en-US" sz="1100">
                          <a:solidFill>
                            <a:srgbClr val="FFFFFF"/>
                          </a:solidFill>
                          <a:effectLst/>
                          <a:latin typeface="Avenir Next LT Pro Demi" panose="020B0704020202020204" pitchFamily="34" charset="0"/>
                          <a:ea typeface="Roboto" panose="02000000000000000000" pitchFamily="2" charset="0"/>
                          <a:cs typeface="Roboto" panose="02000000000000000000" pitchFamily="2" charset="0"/>
                        </a:rPr>
                        <a:t>Activity</a:t>
                      </a:r>
                      <a:endParaRPr lang="en-US" sz="110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100">
                          <a:solidFill>
                            <a:srgbClr val="FFFFFF"/>
                          </a:solidFill>
                          <a:effectLst/>
                          <a:latin typeface="Avenir Next LT Pro Demi" panose="020B07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nchor="ctr">
                    <a:lnL>
                      <a:noFill/>
                    </a:lnL>
                    <a:lnR w="12700" cap="flat" cmpd="sng" algn="ctr">
                      <a:solidFill>
                        <a:srgbClr val="FFFFFF"/>
                      </a:solidFill>
                      <a:prstDash val="solid"/>
                      <a:round/>
                      <a:headEnd type="none" w="med" len="med"/>
                      <a:tailEnd type="none" w="med" len="med"/>
                    </a:lnR>
                    <a:lnT>
                      <a:noFill/>
                    </a:lnT>
                    <a:lnB w="12700" cap="flat" cmpd="sng" algn="ctr">
                      <a:solidFill>
                        <a:srgbClr val="35ACA3"/>
                      </a:solidFill>
                      <a:prstDash val="solid"/>
                      <a:round/>
                      <a:headEnd type="none" w="med" len="med"/>
                      <a:tailEnd type="none" w="med" len="med"/>
                    </a:lnB>
                    <a:solidFill>
                      <a:srgbClr val="35ACA3"/>
                    </a:solidFill>
                  </a:tcPr>
                </a:tc>
                <a:tc>
                  <a:txBody>
                    <a:bodyPr/>
                    <a:lstStyle/>
                    <a:p>
                      <a:pPr marL="0" marR="0" algn="ctr">
                        <a:lnSpc>
                          <a:spcPct val="115000"/>
                        </a:lnSpc>
                        <a:spcBef>
                          <a:spcPts val="0"/>
                        </a:spcBef>
                        <a:spcAft>
                          <a:spcPts val="0"/>
                        </a:spcAft>
                      </a:pPr>
                      <a:r>
                        <a:rPr lang="en-US" sz="1100">
                          <a:solidFill>
                            <a:srgbClr val="FFFFFF"/>
                          </a:solidFill>
                          <a:effectLst/>
                          <a:latin typeface="Avenir Next LT Pro Demi" panose="020B0704020202020204" pitchFamily="34" charset="0"/>
                          <a:ea typeface="Roboto" panose="02000000000000000000" pitchFamily="2" charset="0"/>
                          <a:cs typeface="Roboto" panose="02000000000000000000" pitchFamily="2" charset="0"/>
                        </a:rPr>
                        <a:t>Key Deliverables or Results</a:t>
                      </a:r>
                      <a:endParaRPr lang="en-US" sz="110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100">
                          <a:solidFill>
                            <a:srgbClr val="FFFFFF"/>
                          </a:solidFill>
                          <a:effectLst/>
                          <a:latin typeface="Avenir Next LT Pro Demi" panose="020B07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35ACA3"/>
                      </a:solidFill>
                      <a:prstDash val="solid"/>
                      <a:round/>
                      <a:headEnd type="none" w="med" len="med"/>
                      <a:tailEnd type="none" w="med" len="med"/>
                    </a:lnB>
                    <a:solidFill>
                      <a:srgbClr val="35ACA3"/>
                    </a:solidFill>
                  </a:tcPr>
                </a:tc>
                <a:tc>
                  <a:txBody>
                    <a:bodyPr/>
                    <a:lstStyle/>
                    <a:p>
                      <a:pPr marL="635" marR="0" algn="ctr">
                        <a:lnSpc>
                          <a:spcPct val="115000"/>
                        </a:lnSpc>
                        <a:spcBef>
                          <a:spcPts val="0"/>
                        </a:spcBef>
                        <a:spcAft>
                          <a:spcPts val="0"/>
                        </a:spcAft>
                      </a:pPr>
                      <a:r>
                        <a:rPr lang="en-US" sz="1100">
                          <a:solidFill>
                            <a:srgbClr val="FFFFFF"/>
                          </a:solidFill>
                          <a:effectLst/>
                          <a:latin typeface="Avenir Next LT Pro Demi" panose="020B0704020202020204" pitchFamily="34" charset="0"/>
                          <a:ea typeface="Roboto" panose="02000000000000000000" pitchFamily="2" charset="0"/>
                          <a:cs typeface="Roboto" panose="02000000000000000000" pitchFamily="2" charset="0"/>
                        </a:rPr>
                        <a:t>Goal/ Milestone this relates to</a:t>
                      </a:r>
                      <a:endParaRPr lang="en-US" sz="1100">
                        <a:effectLst/>
                        <a:latin typeface="Arial" panose="020B0604020202020204" pitchFamily="34" charset="0"/>
                        <a:ea typeface="Arial" panose="020B0604020202020204" pitchFamily="34" charset="0"/>
                      </a:endParaRPr>
                    </a:p>
                  </a:txBody>
                  <a:tcPr marL="63500" marR="63500" marT="63500" marB="635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35ACA3"/>
                      </a:solidFill>
                      <a:prstDash val="solid"/>
                      <a:round/>
                      <a:headEnd type="none" w="med" len="med"/>
                      <a:tailEnd type="none" w="med" len="med"/>
                    </a:lnB>
                    <a:solidFill>
                      <a:srgbClr val="35ACA3"/>
                    </a:solidFill>
                  </a:tcPr>
                </a:tc>
                <a:tc>
                  <a:txBody>
                    <a:bodyPr/>
                    <a:lstStyle/>
                    <a:p>
                      <a:pPr marL="19685" marR="0" algn="ctr">
                        <a:lnSpc>
                          <a:spcPct val="115000"/>
                        </a:lnSpc>
                        <a:spcBef>
                          <a:spcPts val="0"/>
                        </a:spcBef>
                        <a:spcAft>
                          <a:spcPts val="0"/>
                        </a:spcAft>
                      </a:pPr>
                      <a:r>
                        <a:rPr lang="en-US" sz="1100">
                          <a:solidFill>
                            <a:srgbClr val="FFFFFF"/>
                          </a:solidFill>
                          <a:effectLst/>
                          <a:latin typeface="Avenir Next LT Pro Demi" panose="020B0704020202020204" pitchFamily="34" charset="0"/>
                          <a:ea typeface="Roboto" panose="02000000000000000000" pitchFamily="2" charset="0"/>
                          <a:cs typeface="Roboto" panose="02000000000000000000" pitchFamily="2" charset="0"/>
                        </a:rPr>
                        <a:t>Timeframe and Status</a:t>
                      </a:r>
                      <a:endParaRPr lang="en-US" sz="1100">
                        <a:effectLst/>
                        <a:latin typeface="Arial" panose="020B0604020202020204" pitchFamily="34" charset="0"/>
                        <a:ea typeface="Arial" panose="020B0604020202020204" pitchFamily="34" charset="0"/>
                      </a:endParaRPr>
                    </a:p>
                  </a:txBody>
                  <a:tcPr marL="63500" marR="63500" marT="63500" marB="635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35ACA3"/>
                      </a:solidFill>
                      <a:prstDash val="solid"/>
                      <a:round/>
                      <a:headEnd type="none" w="med" len="med"/>
                      <a:tailEnd type="none" w="med" len="med"/>
                    </a:lnB>
                    <a:solidFill>
                      <a:srgbClr val="35ACA3"/>
                    </a:solidFill>
                  </a:tcPr>
                </a:tc>
                <a:tc>
                  <a:txBody>
                    <a:bodyPr/>
                    <a:lstStyle/>
                    <a:p>
                      <a:pPr marL="635" marR="0" algn="ctr">
                        <a:lnSpc>
                          <a:spcPct val="115000"/>
                        </a:lnSpc>
                        <a:spcBef>
                          <a:spcPts val="0"/>
                        </a:spcBef>
                        <a:spcAft>
                          <a:spcPts val="0"/>
                        </a:spcAft>
                      </a:pPr>
                      <a:r>
                        <a:rPr lang="en-US" sz="1100">
                          <a:solidFill>
                            <a:srgbClr val="FFFFFF"/>
                          </a:solidFill>
                          <a:effectLst/>
                          <a:latin typeface="Avenir Next LT Pro Demi" panose="020B0704020202020204" pitchFamily="34" charset="0"/>
                          <a:ea typeface="Roboto" panose="02000000000000000000" pitchFamily="2" charset="0"/>
                          <a:cs typeface="Roboto" panose="02000000000000000000" pitchFamily="2" charset="0"/>
                        </a:rPr>
                        <a:t>Key participants (Core Team, other staff and stakeholders)</a:t>
                      </a:r>
                      <a:endParaRPr lang="en-US" sz="1100">
                        <a:effectLst/>
                        <a:latin typeface="Arial" panose="020B0604020202020204" pitchFamily="34" charset="0"/>
                        <a:ea typeface="Arial" panose="020B0604020202020204" pitchFamily="34" charset="0"/>
                      </a:endParaRPr>
                    </a:p>
                  </a:txBody>
                  <a:tcPr marL="63500" marR="63500" marT="63500" marB="635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35ACA3"/>
                      </a:solidFill>
                      <a:prstDash val="solid"/>
                      <a:round/>
                      <a:headEnd type="none" w="med" len="med"/>
                      <a:tailEnd type="none" w="med" len="med"/>
                    </a:lnB>
                    <a:solidFill>
                      <a:srgbClr val="35ACA3"/>
                    </a:solidFill>
                  </a:tcPr>
                </a:tc>
                <a:tc>
                  <a:txBody>
                    <a:bodyPr/>
                    <a:lstStyle/>
                    <a:p>
                      <a:pPr marL="10160" marR="0" algn="ctr">
                        <a:lnSpc>
                          <a:spcPct val="115000"/>
                        </a:lnSpc>
                        <a:spcBef>
                          <a:spcPts val="0"/>
                        </a:spcBef>
                        <a:spcAft>
                          <a:spcPts val="0"/>
                        </a:spcAft>
                      </a:pPr>
                      <a:r>
                        <a:rPr lang="en-US" sz="1100">
                          <a:solidFill>
                            <a:srgbClr val="FFFFFF"/>
                          </a:solidFill>
                          <a:effectLst/>
                          <a:latin typeface="Avenir Next LT Pro Demi" panose="020B0704020202020204" pitchFamily="34" charset="0"/>
                          <a:ea typeface="Roboto" panose="02000000000000000000" pitchFamily="2" charset="0"/>
                          <a:cs typeface="Roboto" panose="02000000000000000000" pitchFamily="2" charset="0"/>
                        </a:rPr>
                        <a:t>Estimated Hours</a:t>
                      </a:r>
                      <a:endParaRPr lang="en-US" sz="1100">
                        <a:effectLst/>
                        <a:latin typeface="Arial" panose="020B0604020202020204" pitchFamily="34" charset="0"/>
                        <a:ea typeface="Arial" panose="020B0604020202020204" pitchFamily="34" charset="0"/>
                      </a:endParaRPr>
                    </a:p>
                    <a:p>
                      <a:pPr marL="10160" marR="0" algn="ctr">
                        <a:lnSpc>
                          <a:spcPct val="115000"/>
                        </a:lnSpc>
                        <a:spcBef>
                          <a:spcPts val="0"/>
                        </a:spcBef>
                        <a:spcAft>
                          <a:spcPts val="0"/>
                        </a:spcAft>
                      </a:pPr>
                      <a:r>
                        <a:rPr lang="en-US" sz="1100">
                          <a:solidFill>
                            <a:srgbClr val="FFFFFF"/>
                          </a:solidFill>
                          <a:effectLst/>
                          <a:latin typeface="Avenir Next LT Pro Demi" panose="020B0704020202020204" pitchFamily="34" charset="0"/>
                          <a:ea typeface="Roboto" panose="02000000000000000000" pitchFamily="2" charset="0"/>
                          <a:cs typeface="Roboto" panose="02000000000000000000" pitchFamily="2" charset="0"/>
                        </a:rPr>
                        <a:t>(if helpful to determine bandwidth required)</a:t>
                      </a:r>
                      <a:endParaRPr lang="en-US" sz="110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100">
                          <a:solidFill>
                            <a:srgbClr val="FFFFFF"/>
                          </a:solidFill>
                          <a:effectLst/>
                          <a:latin typeface="Avenir Next LT Pro Demi" panose="020B07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nchor="ctr">
                    <a:lnL w="12700" cap="flat" cmpd="sng" algn="ctr">
                      <a:solidFill>
                        <a:srgbClr val="FFFFFF"/>
                      </a:solidFill>
                      <a:prstDash val="solid"/>
                      <a:round/>
                      <a:headEnd type="none" w="med" len="med"/>
                      <a:tailEnd type="none" w="med" len="med"/>
                    </a:lnL>
                    <a:lnR>
                      <a:noFill/>
                    </a:lnR>
                    <a:lnT>
                      <a:noFill/>
                    </a:lnT>
                    <a:lnB w="12700" cap="flat" cmpd="sng" algn="ctr">
                      <a:solidFill>
                        <a:srgbClr val="35ACA3"/>
                      </a:solidFill>
                      <a:prstDash val="solid"/>
                      <a:round/>
                      <a:headEnd type="none" w="med" len="med"/>
                      <a:tailEnd type="none" w="med" len="med"/>
                    </a:lnB>
                    <a:solidFill>
                      <a:srgbClr val="35ACA3"/>
                    </a:solidFill>
                  </a:tcPr>
                </a:tc>
                <a:extLst>
                  <a:ext uri="{0D108BD9-81ED-4DB2-BD59-A6C34878D82A}">
                    <a16:rowId xmlns:a16="http://schemas.microsoft.com/office/drawing/2014/main" val="2638550378"/>
                  </a:ext>
                </a:extLst>
              </a:tr>
              <a:tr h="0">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a:noFill/>
                    </a:lnL>
                    <a:lnR w="12700" cap="flat" cmpd="sng" algn="ctr">
                      <a:solidFill>
                        <a:srgbClr val="FFFFFF"/>
                      </a:solidFill>
                      <a:prstDash val="solid"/>
                      <a:round/>
                      <a:headEnd type="none" w="med" len="med"/>
                      <a:tailEnd type="none" w="med" len="med"/>
                    </a:lnR>
                    <a:lnT w="12700" cap="flat" cmpd="sng" algn="ctr">
                      <a:solidFill>
                        <a:srgbClr val="35ACA3"/>
                      </a:solidFill>
                      <a:prstDash val="solid"/>
                      <a:round/>
                      <a:headEnd type="none" w="med" len="med"/>
                      <a:tailEnd type="none" w="med" len="med"/>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35ACA3"/>
                      </a:solidFill>
                      <a:prstDash val="solid"/>
                      <a:round/>
                      <a:headEnd type="none" w="med" len="med"/>
                      <a:tailEnd type="none" w="med" len="med"/>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35ACA3"/>
                      </a:solidFill>
                      <a:prstDash val="solid"/>
                      <a:round/>
                      <a:headEnd type="none" w="med" len="med"/>
                      <a:tailEnd type="none" w="med" len="med"/>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35ACA3"/>
                      </a:solidFill>
                      <a:prstDash val="solid"/>
                      <a:round/>
                      <a:headEnd type="none" w="med" len="med"/>
                      <a:tailEnd type="none" w="med" len="med"/>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35ACA3"/>
                      </a:solidFill>
                      <a:prstDash val="solid"/>
                      <a:round/>
                      <a:headEnd type="none" w="med" len="med"/>
                      <a:tailEnd type="none" w="med" len="med"/>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a:noFill/>
                    </a:lnR>
                    <a:lnT w="12700" cap="flat" cmpd="sng" algn="ctr">
                      <a:solidFill>
                        <a:srgbClr val="35ACA3"/>
                      </a:solidFill>
                      <a:prstDash val="solid"/>
                      <a:round/>
                      <a:headEnd type="none" w="med" len="med"/>
                      <a:tailEnd type="none" w="med" len="med"/>
                    </a:lnT>
                    <a:lnB>
                      <a:noFill/>
                    </a:lnB>
                    <a:solidFill>
                      <a:srgbClr val="D6F5F2"/>
                    </a:solidFill>
                  </a:tcPr>
                </a:tc>
                <a:extLst>
                  <a:ext uri="{0D108BD9-81ED-4DB2-BD59-A6C34878D82A}">
                    <a16:rowId xmlns:a16="http://schemas.microsoft.com/office/drawing/2014/main" val="2213504353"/>
                  </a:ext>
                </a:extLst>
              </a:tr>
              <a:tr h="0">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no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no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no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no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no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D9D9D9"/>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extLst>
                  <a:ext uri="{0D108BD9-81ED-4DB2-BD59-A6C34878D82A}">
                    <a16:rowId xmlns:a16="http://schemas.microsoft.com/office/drawing/2014/main" val="1322468878"/>
                  </a:ext>
                </a:extLst>
              </a:tr>
              <a:tr h="0">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a:noFill/>
                    </a:lnL>
                    <a:lnR w="12700" cap="flat" cmpd="sng" algn="ctr">
                      <a:solidFill>
                        <a:srgbClr val="FFFFFF"/>
                      </a:solidFill>
                      <a:prstDash val="solid"/>
                      <a:round/>
                      <a:headEnd type="none" w="med" len="med"/>
                      <a:tailEnd type="none" w="med" len="med"/>
                    </a:lnR>
                    <a:lnT>
                      <a:noFill/>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a:noFill/>
                    </a:lnR>
                    <a:lnT>
                      <a:noFill/>
                    </a:lnT>
                    <a:lnB>
                      <a:noFill/>
                    </a:lnB>
                    <a:solidFill>
                      <a:srgbClr val="D6F5F2"/>
                    </a:solidFill>
                  </a:tcPr>
                </a:tc>
                <a:extLst>
                  <a:ext uri="{0D108BD9-81ED-4DB2-BD59-A6C34878D82A}">
                    <a16:rowId xmlns:a16="http://schemas.microsoft.com/office/drawing/2014/main" val="3435678572"/>
                  </a:ext>
                </a:extLst>
              </a:tr>
              <a:tr h="0">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no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no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no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no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no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D9D9D9"/>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extLst>
                  <a:ext uri="{0D108BD9-81ED-4DB2-BD59-A6C34878D82A}">
                    <a16:rowId xmlns:a16="http://schemas.microsoft.com/office/drawing/2014/main" val="3782044181"/>
                  </a:ext>
                </a:extLst>
              </a:tr>
              <a:tr h="0">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a:noFill/>
                    </a:lnL>
                    <a:lnR w="12700" cap="flat" cmpd="sng" algn="ctr">
                      <a:solidFill>
                        <a:srgbClr val="FFFFFF"/>
                      </a:solidFill>
                      <a:prstDash val="solid"/>
                      <a:round/>
                      <a:headEnd type="none" w="med" len="med"/>
                      <a:tailEnd type="none" w="med" len="med"/>
                    </a:lnR>
                    <a:lnT>
                      <a:noFill/>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6F5F2"/>
                    </a:solidFill>
                  </a:tcPr>
                </a:tc>
                <a:tc>
                  <a:txBody>
                    <a:bodyPr/>
                    <a:lstStyle/>
                    <a:p>
                      <a:pPr marL="47625" marR="0">
                        <a:lnSpc>
                          <a:spcPct val="115000"/>
                        </a:lnSpc>
                        <a:spcBef>
                          <a:spcPts val="0"/>
                        </a:spcBef>
                        <a:spcAft>
                          <a:spcPts val="0"/>
                        </a:spcAft>
                      </a:pPr>
                      <a:r>
                        <a:rPr lang="en-US" sz="1100">
                          <a:effectLst/>
                          <a:latin typeface="Avenir Next LT Pro" panose="020B0504020202020204" pitchFamily="34" charset="0"/>
                          <a:ea typeface="Roboto" panose="02000000000000000000" pitchFamily="2" charset="0"/>
                          <a:cs typeface="Roboto" panose="02000000000000000000" pitchFamily="2" charset="0"/>
                        </a:rPr>
                        <a:t> </a:t>
                      </a:r>
                      <a:endParaRPr lang="en-US" sz="110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6F5F2"/>
                    </a:solidFill>
                  </a:tcPr>
                </a:tc>
                <a:tc>
                  <a:txBody>
                    <a:bodyPr/>
                    <a:lstStyle/>
                    <a:p>
                      <a:pPr marL="47625" marR="0">
                        <a:lnSpc>
                          <a:spcPct val="115000"/>
                        </a:lnSpc>
                        <a:spcBef>
                          <a:spcPts val="0"/>
                        </a:spcBef>
                        <a:spcAft>
                          <a:spcPts val="0"/>
                        </a:spcAft>
                      </a:pPr>
                      <a:r>
                        <a:rPr lang="en-US" sz="1100" dirty="0">
                          <a:effectLst/>
                          <a:latin typeface="Avenir Next LT Pro" panose="020B0504020202020204" pitchFamily="34" charset="0"/>
                          <a:ea typeface="Roboto" panose="02000000000000000000" pitchFamily="2" charset="0"/>
                          <a:cs typeface="Roboto" panose="02000000000000000000" pitchFamily="2" charset="0"/>
                        </a:rPr>
                        <a:t> </a:t>
                      </a:r>
                      <a:endParaRPr lang="en-US" sz="1100" dirty="0">
                        <a:effectLst/>
                        <a:latin typeface="Arial" panose="020B0604020202020204" pitchFamily="34" charset="0"/>
                        <a:ea typeface="Arial" panose="020B0604020202020204" pitchFamily="34" charset="0"/>
                      </a:endParaRPr>
                    </a:p>
                  </a:txBody>
                  <a:tcPr marL="63500" marR="63500" marT="63500" marB="63500">
                    <a:lnL w="12700" cap="flat" cmpd="sng" algn="ctr">
                      <a:solidFill>
                        <a:srgbClr val="FFFFFF"/>
                      </a:solidFill>
                      <a:prstDash val="solid"/>
                      <a:round/>
                      <a:headEnd type="none" w="med" len="med"/>
                      <a:tailEnd type="none" w="med" len="med"/>
                    </a:lnL>
                    <a:lnR>
                      <a:noFill/>
                    </a:lnR>
                    <a:lnT>
                      <a:noFill/>
                    </a:lnT>
                    <a:lnB>
                      <a:noFill/>
                    </a:lnB>
                    <a:solidFill>
                      <a:srgbClr val="D6F5F2"/>
                    </a:solidFill>
                  </a:tcPr>
                </a:tc>
                <a:extLst>
                  <a:ext uri="{0D108BD9-81ED-4DB2-BD59-A6C34878D82A}">
                    <a16:rowId xmlns:a16="http://schemas.microsoft.com/office/drawing/2014/main" val="3031804100"/>
                  </a:ext>
                </a:extLst>
              </a:tr>
            </a:tbl>
          </a:graphicData>
        </a:graphic>
      </p:graphicFrame>
      <p:sp>
        <p:nvSpPr>
          <p:cNvPr id="2" name="Google Shape;218;p37">
            <a:extLst>
              <a:ext uri="{FF2B5EF4-FFF2-40B4-BE49-F238E27FC236}">
                <a16:creationId xmlns:a16="http://schemas.microsoft.com/office/drawing/2014/main" id="{EE56D31B-5D6A-854A-72E9-90FC67EFBC85}"/>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extLst>
      <p:ext uri="{BB962C8B-B14F-4D97-AF65-F5344CB8AC3E}">
        <p14:creationId xmlns:p14="http://schemas.microsoft.com/office/powerpoint/2010/main" val="3497840790"/>
      </p:ext>
    </p:extLst>
  </p:cSld>
  <p:clrMapOvr>
    <a:overrideClrMapping bg1="lt1" tx1="dk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3"/>
        <p:cNvGrpSpPr/>
        <p:nvPr/>
      </p:nvGrpSpPr>
      <p:grpSpPr>
        <a:xfrm>
          <a:off x="0" y="0"/>
          <a:ext cx="0" cy="0"/>
          <a:chOff x="0" y="0"/>
          <a:chExt cx="0" cy="0"/>
        </a:xfrm>
      </p:grpSpPr>
      <p:pic>
        <p:nvPicPr>
          <p:cNvPr id="4" name="Picture 3" descr="A blue and black background&#10;&#10;Description automatically generated">
            <a:extLst>
              <a:ext uri="{FF2B5EF4-FFF2-40B4-BE49-F238E27FC236}">
                <a16:creationId xmlns:a16="http://schemas.microsoft.com/office/drawing/2014/main" id="{85B2DE6E-A4FA-E1BE-6D01-AB509FE280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754"/>
          <a:stretch/>
        </p:blipFill>
        <p:spPr bwMode="auto">
          <a:xfrm>
            <a:off x="0" y="0"/>
            <a:ext cx="12192000" cy="1276709"/>
          </a:xfrm>
          <a:prstGeom prst="rect">
            <a:avLst/>
          </a:prstGeom>
          <a:ln>
            <a:noFill/>
          </a:ln>
          <a:extLst>
            <a:ext uri="{53640926-AAD7-44D8-BBD7-CCE9431645EC}">
              <a14:shadowObscured xmlns:a14="http://schemas.microsoft.com/office/drawing/2010/main"/>
            </a:ext>
          </a:extLst>
        </p:spPr>
      </p:pic>
      <p:sp>
        <p:nvSpPr>
          <p:cNvPr id="1016" name="Google Shape;1016;p54"/>
          <p:cNvSpPr txBox="1"/>
          <p:nvPr/>
        </p:nvSpPr>
        <p:spPr>
          <a:xfrm>
            <a:off x="0" y="131606"/>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rgbClr val="FFA700"/>
                </a:solidFill>
                <a:latin typeface="DM Serif display" pitchFamily="2" charset="0"/>
                <a:ea typeface="Roboto Medium"/>
                <a:cs typeface="Roboto Medium"/>
                <a:sym typeface="Roboto Medium"/>
              </a:rPr>
              <a:t>The Equity Continuum Plan (ECP)</a:t>
            </a:r>
            <a:endParaRPr sz="800" u="none" strike="noStrike" cap="none" spc="100" dirty="0">
              <a:solidFill>
                <a:srgbClr val="FFA700"/>
              </a:solidFill>
              <a:latin typeface="DM Serif display" pitchFamily="2" charset="0"/>
              <a:ea typeface="Roboto Medium"/>
              <a:cs typeface="Roboto Medium"/>
              <a:sym typeface="Roboto Medium"/>
            </a:endParaRPr>
          </a:p>
        </p:txBody>
      </p:sp>
      <p:cxnSp>
        <p:nvCxnSpPr>
          <p:cNvPr id="12" name="Google Shape;219;p37">
            <a:extLst>
              <a:ext uri="{FF2B5EF4-FFF2-40B4-BE49-F238E27FC236}">
                <a16:creationId xmlns:a16="http://schemas.microsoft.com/office/drawing/2014/main" id="{3569267B-07A4-6172-DD85-71BCCD7E432F}"/>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grpSp>
        <p:nvGrpSpPr>
          <p:cNvPr id="8" name="Group 7">
            <a:extLst>
              <a:ext uri="{FF2B5EF4-FFF2-40B4-BE49-F238E27FC236}">
                <a16:creationId xmlns:a16="http://schemas.microsoft.com/office/drawing/2014/main" id="{292BC746-CFB0-FAC5-1FD3-EF3476396D9E}"/>
              </a:ext>
            </a:extLst>
          </p:cNvPr>
          <p:cNvGrpSpPr/>
          <p:nvPr/>
        </p:nvGrpSpPr>
        <p:grpSpPr>
          <a:xfrm>
            <a:off x="0" y="6402336"/>
            <a:ext cx="12204495" cy="524700"/>
            <a:chOff x="0" y="6402336"/>
            <a:chExt cx="12204495" cy="524700"/>
          </a:xfrm>
        </p:grpSpPr>
        <p:grpSp>
          <p:nvGrpSpPr>
            <p:cNvPr id="15" name="Group 14">
              <a:extLst>
                <a:ext uri="{FF2B5EF4-FFF2-40B4-BE49-F238E27FC236}">
                  <a16:creationId xmlns:a16="http://schemas.microsoft.com/office/drawing/2014/main" id="{46FA9AA5-8658-5C88-996B-9B29F5D44659}"/>
                </a:ext>
              </a:extLst>
            </p:cNvPr>
            <p:cNvGrpSpPr/>
            <p:nvPr/>
          </p:nvGrpSpPr>
          <p:grpSpPr>
            <a:xfrm>
              <a:off x="0" y="6490239"/>
              <a:ext cx="12204495" cy="367762"/>
              <a:chOff x="0" y="6490239"/>
              <a:chExt cx="12204495" cy="367762"/>
            </a:xfrm>
          </p:grpSpPr>
          <p:sp>
            <p:nvSpPr>
              <p:cNvPr id="20" name="Google Shape;217;p37">
                <a:extLst>
                  <a:ext uri="{FF2B5EF4-FFF2-40B4-BE49-F238E27FC236}">
                    <a16:creationId xmlns:a16="http://schemas.microsoft.com/office/drawing/2014/main" id="{6DA30B01-3184-4741-4448-B126A5780D15}"/>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8" name="Google Shape;219;p37">
                <a:extLst>
                  <a:ext uri="{FF2B5EF4-FFF2-40B4-BE49-F238E27FC236}">
                    <a16:creationId xmlns:a16="http://schemas.microsoft.com/office/drawing/2014/main" id="{D7F0C638-2DFA-A640-E9AC-6EC7BB7C389A}"/>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19" name="Google Shape;225;p37">
                <a:extLst>
                  <a:ext uri="{FF2B5EF4-FFF2-40B4-BE49-F238E27FC236}">
                    <a16:creationId xmlns:a16="http://schemas.microsoft.com/office/drawing/2014/main" id="{24B2637A-C2B0-1C74-BA31-A65C351D4120}"/>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6" name="Google Shape;234;p38">
              <a:extLst>
                <a:ext uri="{FF2B5EF4-FFF2-40B4-BE49-F238E27FC236}">
                  <a16:creationId xmlns:a16="http://schemas.microsoft.com/office/drawing/2014/main" id="{E614F52C-564A-DB69-C3BB-97F3CD22EE73}"/>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25</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3" name="TextBox 2">
            <a:extLst>
              <a:ext uri="{FF2B5EF4-FFF2-40B4-BE49-F238E27FC236}">
                <a16:creationId xmlns:a16="http://schemas.microsoft.com/office/drawing/2014/main" id="{BEB4D402-0AB9-A478-7166-5C063EC8D410}"/>
              </a:ext>
            </a:extLst>
          </p:cNvPr>
          <p:cNvSpPr txBox="1"/>
          <p:nvPr/>
        </p:nvSpPr>
        <p:spPr>
          <a:xfrm>
            <a:off x="52765" y="1046795"/>
            <a:ext cx="12071502" cy="4533805"/>
          </a:xfrm>
          <a:prstGeom prst="rect">
            <a:avLst/>
          </a:prstGeom>
          <a:noFill/>
        </p:spPr>
        <p:txBody>
          <a:bodyPr wrap="square">
            <a:spAutoFit/>
          </a:bodyPr>
          <a:lstStyle/>
          <a:p>
            <a:pPr marL="0" marR="0">
              <a:lnSpc>
                <a:spcPct val="115000"/>
              </a:lnSpc>
              <a:spcBef>
                <a:spcPts val="0"/>
              </a:spcBef>
              <a:spcAft>
                <a:spcPts val="0"/>
              </a:spcAft>
            </a:pPr>
            <a:r>
              <a:rPr lang="en-US" b="1" dirty="0">
                <a:solidFill>
                  <a:srgbClr val="19547F"/>
                </a:solidFill>
                <a:effectLst/>
                <a:latin typeface="Avenir Next LT Pro Demi" panose="020B0704020202020204" pitchFamily="34" charset="0"/>
                <a:ea typeface="Roboto" panose="02000000000000000000" pitchFamily="2" charset="0"/>
                <a:cs typeface="Roboto" panose="02000000000000000000" pitchFamily="2" charset="0"/>
              </a:rPr>
              <a:t>Anticipated Challenges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Avenir Next LT Pro" panose="020B0504020202020204" pitchFamily="34" charset="0"/>
                <a:ea typeface="Roboto" panose="02000000000000000000" pitchFamily="2" charset="0"/>
                <a:cs typeface="Roboto" panose="02000000000000000000" pitchFamily="2" charset="0"/>
              </a:rPr>
              <a:t>[</a:t>
            </a:r>
            <a:r>
              <a:rPr lang="en-US" sz="1200" dirty="0">
                <a:solidFill>
                  <a:srgbClr val="000000"/>
                </a:solidFill>
                <a:effectLst/>
                <a:latin typeface="Avenir Next LT Pro" panose="020B0504020202020204" pitchFamily="34" charset="0"/>
                <a:ea typeface="Roboto" panose="02000000000000000000" pitchFamily="2" charset="0"/>
                <a:cs typeface="Roboto" panose="02000000000000000000" pitchFamily="2" charset="0"/>
              </a:rPr>
              <a:t>Articulation of challenges can also lead to generative discussions on how best to mitigate those challenges. You can also adapt this section to include thoughts on mitigation, if helpful.]</a:t>
            </a:r>
            <a:endParaRPr lang="en-US" sz="120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Clr>
                <a:srgbClr val="35ACA3"/>
              </a:buClr>
              <a:buFont typeface="Avenir Next LT Pro Demi" panose="020B0704020202020204" pitchFamily="34" charset="0"/>
              <a:buAutoNum type="arabicPeriod"/>
            </a:pPr>
            <a:r>
              <a:rPr lang="en-US" sz="1200" u="none" strike="noStrike" dirty="0">
                <a:effectLst/>
                <a:latin typeface="Avenir Next LT Pro" panose="020B0504020202020204" pitchFamily="34" charset="0"/>
                <a:ea typeface="Roboto" panose="02000000000000000000" pitchFamily="2" charset="0"/>
                <a:cs typeface="Roboto" panose="02000000000000000000" pitchFamily="2" charset="0"/>
              </a:rPr>
              <a:t>(Challenge articulation)</a:t>
            </a:r>
            <a:endParaRPr lang="en-US" sz="12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Clr>
                <a:srgbClr val="35ACA3"/>
              </a:buClr>
              <a:buFont typeface="Avenir Next LT Pro Demi" panose="020B0704020202020204" pitchFamily="34" charset="0"/>
              <a:buAutoNum type="arabicPeriod"/>
            </a:pPr>
            <a:r>
              <a:rPr lang="en-US" sz="1200" u="none" strike="noStrike" dirty="0">
                <a:effectLst/>
                <a:latin typeface="Avenir Next LT Pro" panose="020B0504020202020204" pitchFamily="34" charset="0"/>
                <a:ea typeface="Roboto" panose="02000000000000000000" pitchFamily="2" charset="0"/>
                <a:cs typeface="Roboto" panose="02000000000000000000" pitchFamily="2" charset="0"/>
              </a:rPr>
              <a:t>(Challenge articulation) etc.</a:t>
            </a:r>
            <a:endParaRPr lang="en-US" sz="1200" u="none" strike="noStrike"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dirty="0">
                <a:effectLs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dirty="0">
                <a:effectLst/>
                <a:latin typeface="Avenir Next LT Pro" panose="020B0504020202020204" pitchFamily="34" charset="0"/>
                <a:ea typeface="Roboto" panose="02000000000000000000" pitchFamily="2" charset="0"/>
                <a:cs typeface="Roboto" panose="02000000000000000000" pitchFamily="2" charset="0"/>
              </a:rPr>
              <a:t>Insert text here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dirty="0">
                <a:effectLst/>
                <a:latin typeface="Avenir Next LT Pro" panose="020B0504020202020204" pitchFamily="34" charset="0"/>
                <a:ea typeface="Roboto" panose="02000000000000000000" pitchFamily="2" charset="0"/>
                <a:cs typeface="Roboto" panose="02000000000000000000" pitchFamily="2" charset="0"/>
              </a:rPr>
              <a:t>Insert text here</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dirty="0">
                <a:effectLst/>
                <a:latin typeface="Avenir Next LT Pro" panose="020B0504020202020204" pitchFamily="34" charset="0"/>
                <a:ea typeface="Roboto" panose="02000000000000000000" pitchFamily="2" charset="0"/>
                <a:cs typeface="Roboto" panose="02000000000000000000" pitchFamily="2" charset="0"/>
              </a:rPr>
              <a:t>Insert text here</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dirty="0">
                <a:effectLst/>
                <a:latin typeface="Avenir Next LT Pro" panose="020B0504020202020204" pitchFamily="34" charset="0"/>
                <a:ea typeface="Roboto" panose="02000000000000000000" pitchFamily="2" charset="0"/>
                <a:cs typeface="Roboto" panose="02000000000000000000" pitchFamily="2" charset="0"/>
              </a:rPr>
              <a:t>Insert text here</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dirty="0">
                <a:effectLst/>
                <a:latin typeface="Avenir Next LT Pro" panose="020B0504020202020204" pitchFamily="34" charset="0"/>
                <a:ea typeface="Roboto" panose="02000000000000000000" pitchFamily="2" charset="0"/>
                <a:cs typeface="Roboto" panose="02000000000000000000" pitchFamily="2" charset="0"/>
              </a:rPr>
              <a:t>Insert text here</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dirty="0">
                <a:effectLst/>
                <a:latin typeface="Avenir Next LT Pro" panose="020B0504020202020204" pitchFamily="34" charset="0"/>
                <a:ea typeface="Roboto" panose="02000000000000000000" pitchFamily="2" charset="0"/>
                <a:cs typeface="Roboto" panose="02000000000000000000" pitchFamily="2" charset="0"/>
              </a:rPr>
              <a:t>Insert text here</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dirty="0">
                <a:effectLs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b="1" dirty="0">
                <a:solidFill>
                  <a:srgbClr val="19547F"/>
                </a:solidFill>
                <a:effectLst/>
                <a:latin typeface="Avenir Next LT Pro Demi" panose="020B0704020202020204" pitchFamily="34" charset="0"/>
                <a:ea typeface="Roboto" panose="02000000000000000000" pitchFamily="2" charset="0"/>
                <a:cs typeface="Roboto" panose="02000000000000000000" pitchFamily="2" charset="0"/>
              </a:rPr>
              <a:t>Communications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Avenir Next LT Pro" panose="020B0504020202020204" pitchFamily="34" charset="0"/>
                <a:ea typeface="Roboto" panose="02000000000000000000" pitchFamily="2" charset="0"/>
                <a:cs typeface="Roboto" panose="02000000000000000000" pitchFamily="2" charset="0"/>
              </a:rPr>
              <a:t>[</a:t>
            </a:r>
            <a:r>
              <a:rPr lang="en-US" sz="1200" dirty="0">
                <a:solidFill>
                  <a:srgbClr val="000000"/>
                </a:solidFill>
                <a:effectLst/>
                <a:latin typeface="Avenir Next LT Pro" panose="020B0504020202020204" pitchFamily="34" charset="0"/>
                <a:ea typeface="Roboto" panose="02000000000000000000" pitchFamily="2" charset="0"/>
                <a:cs typeface="Roboto" panose="02000000000000000000" pitchFamily="2" charset="0"/>
              </a:rPr>
              <a:t>Beyond the current team, with whom will this plan and future updates be shared? And when?  Who will be responsible for this communication?</a:t>
            </a:r>
            <a:r>
              <a:rPr lang="en-US" sz="1200" dirty="0">
                <a:effectLs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highlight>
                  <a:srgbClr val="D3D3D3"/>
                </a:highligh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highlight>
                  <a:srgbClr val="D3D3D3"/>
                </a:highlight>
                <a:latin typeface="Avenir Next LT Pro" panose="020B0504020202020204" pitchFamily="34" charset="0"/>
                <a:ea typeface="Roboto" panose="02000000000000000000" pitchFamily="2" charset="0"/>
                <a:cs typeface="Roboto" panose="02000000000000000000" pitchFamily="2" charset="0"/>
              </a:rPr>
              <a:t> </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b="1" dirty="0">
                <a:solidFill>
                  <a:srgbClr val="19547F"/>
                </a:solidFill>
                <a:effectLst/>
                <a:latin typeface="Avenir Next LT Pro Demi" panose="020B0704020202020204" pitchFamily="34" charset="0"/>
                <a:ea typeface="Roboto" panose="02000000000000000000" pitchFamily="2" charset="0"/>
                <a:cs typeface="Roboto" panose="02000000000000000000" pitchFamily="2" charset="0"/>
              </a:rPr>
              <a:t>Continued Reflection and Learning Questions</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effectLst/>
                <a:latin typeface="Avenir Next LT Pro" panose="020B0504020202020204" pitchFamily="34" charset="0"/>
                <a:ea typeface="Roboto" panose="02000000000000000000" pitchFamily="2" charset="0"/>
                <a:cs typeface="Roboto" panose="02000000000000000000" pitchFamily="2" charset="0"/>
              </a:rPr>
              <a:t>[</a:t>
            </a:r>
            <a:r>
              <a:rPr lang="en-US" sz="1200" dirty="0">
                <a:solidFill>
                  <a:srgbClr val="000000"/>
                </a:solidFill>
                <a:effectLst/>
                <a:latin typeface="Avenir Next LT Pro" panose="020B0504020202020204" pitchFamily="34" charset="0"/>
                <a:ea typeface="Roboto" panose="02000000000000000000" pitchFamily="2" charset="0"/>
                <a:cs typeface="Roboto" panose="02000000000000000000" pitchFamily="2" charset="0"/>
              </a:rPr>
              <a:t>This is a place to capture emergent learning during periodic check-ins on the plan.</a:t>
            </a:r>
            <a:r>
              <a:rPr lang="en-US" sz="1200" dirty="0">
                <a:effectLst/>
                <a:latin typeface="Avenir Next LT Pro" panose="020B0504020202020204" pitchFamily="34" charset="0"/>
                <a:ea typeface="Roboto" panose="02000000000000000000" pitchFamily="2" charset="0"/>
                <a:cs typeface="Roboto" panose="02000000000000000000" pitchFamily="2" charset="0"/>
              </a:rPr>
              <a:t>]</a:t>
            </a:r>
            <a:endParaRPr lang="en-US" sz="1200" dirty="0">
              <a:effectLst/>
              <a:latin typeface="Arial" panose="020B0604020202020204" pitchFamily="34" charset="0"/>
              <a:ea typeface="Arial" panose="020B0604020202020204" pitchFamily="34" charset="0"/>
            </a:endParaRPr>
          </a:p>
        </p:txBody>
      </p:sp>
      <p:sp>
        <p:nvSpPr>
          <p:cNvPr id="2" name="Google Shape;218;p37">
            <a:extLst>
              <a:ext uri="{FF2B5EF4-FFF2-40B4-BE49-F238E27FC236}">
                <a16:creationId xmlns:a16="http://schemas.microsoft.com/office/drawing/2014/main" id="{C729B5B3-D1A2-75DE-4404-EF3FFE5A81AF}"/>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extLst>
      <p:ext uri="{BB962C8B-B14F-4D97-AF65-F5344CB8AC3E}">
        <p14:creationId xmlns:p14="http://schemas.microsoft.com/office/powerpoint/2010/main" val="3694807146"/>
      </p:ext>
    </p:extLst>
  </p:cSld>
  <p:clrMapOvr>
    <a:overrideClrMapping bg1="lt1" tx1="dk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3"/>
        <p:cNvGrpSpPr/>
        <p:nvPr/>
      </p:nvGrpSpPr>
      <p:grpSpPr>
        <a:xfrm>
          <a:off x="0" y="0"/>
          <a:ext cx="0" cy="0"/>
          <a:chOff x="0" y="0"/>
          <a:chExt cx="0" cy="0"/>
        </a:xfrm>
      </p:grpSpPr>
      <p:pic>
        <p:nvPicPr>
          <p:cNvPr id="4" name="Picture 3" descr="A blue and black background&#10;&#10;Description automatically generated">
            <a:extLst>
              <a:ext uri="{FF2B5EF4-FFF2-40B4-BE49-F238E27FC236}">
                <a16:creationId xmlns:a16="http://schemas.microsoft.com/office/drawing/2014/main" id="{85B2DE6E-A4FA-E1BE-6D01-AB509FE280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754"/>
          <a:stretch/>
        </p:blipFill>
        <p:spPr bwMode="auto">
          <a:xfrm>
            <a:off x="0" y="0"/>
            <a:ext cx="12192000" cy="1276709"/>
          </a:xfrm>
          <a:prstGeom prst="rect">
            <a:avLst/>
          </a:prstGeom>
          <a:ln>
            <a:noFill/>
          </a:ln>
          <a:extLst>
            <a:ext uri="{53640926-AAD7-44D8-BBD7-CCE9431645EC}">
              <a14:shadowObscured xmlns:a14="http://schemas.microsoft.com/office/drawing/2010/main"/>
            </a:ext>
          </a:extLst>
        </p:spPr>
      </p:pic>
      <p:sp>
        <p:nvSpPr>
          <p:cNvPr id="1016" name="Google Shape;1016;p54"/>
          <p:cNvSpPr txBox="1"/>
          <p:nvPr/>
        </p:nvSpPr>
        <p:spPr>
          <a:xfrm>
            <a:off x="0" y="131606"/>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rgbClr val="FFA700"/>
                </a:solidFill>
                <a:latin typeface="DM Serif display" pitchFamily="2" charset="0"/>
                <a:ea typeface="Roboto Medium"/>
                <a:cs typeface="Roboto Medium"/>
                <a:sym typeface="Roboto Medium"/>
              </a:rPr>
              <a:t>The Equity Continuum Plan (ECP)</a:t>
            </a:r>
            <a:endParaRPr sz="800" u="none" strike="noStrike" cap="none" spc="100" dirty="0">
              <a:solidFill>
                <a:srgbClr val="FFA700"/>
              </a:solidFill>
              <a:latin typeface="DM Serif display" pitchFamily="2" charset="0"/>
              <a:ea typeface="Roboto Medium"/>
              <a:cs typeface="Roboto Medium"/>
              <a:sym typeface="Roboto Medium"/>
            </a:endParaRPr>
          </a:p>
        </p:txBody>
      </p:sp>
      <p:cxnSp>
        <p:nvCxnSpPr>
          <p:cNvPr id="12" name="Google Shape;219;p37">
            <a:extLst>
              <a:ext uri="{FF2B5EF4-FFF2-40B4-BE49-F238E27FC236}">
                <a16:creationId xmlns:a16="http://schemas.microsoft.com/office/drawing/2014/main" id="{3569267B-07A4-6172-DD85-71BCCD7E432F}"/>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grpSp>
        <p:nvGrpSpPr>
          <p:cNvPr id="8" name="Group 7">
            <a:extLst>
              <a:ext uri="{FF2B5EF4-FFF2-40B4-BE49-F238E27FC236}">
                <a16:creationId xmlns:a16="http://schemas.microsoft.com/office/drawing/2014/main" id="{292BC746-CFB0-FAC5-1FD3-EF3476396D9E}"/>
              </a:ext>
            </a:extLst>
          </p:cNvPr>
          <p:cNvGrpSpPr/>
          <p:nvPr/>
        </p:nvGrpSpPr>
        <p:grpSpPr>
          <a:xfrm>
            <a:off x="0" y="6402336"/>
            <a:ext cx="12204495" cy="524700"/>
            <a:chOff x="0" y="6402336"/>
            <a:chExt cx="12204495" cy="524700"/>
          </a:xfrm>
        </p:grpSpPr>
        <p:grpSp>
          <p:nvGrpSpPr>
            <p:cNvPr id="15" name="Group 14">
              <a:extLst>
                <a:ext uri="{FF2B5EF4-FFF2-40B4-BE49-F238E27FC236}">
                  <a16:creationId xmlns:a16="http://schemas.microsoft.com/office/drawing/2014/main" id="{46FA9AA5-8658-5C88-996B-9B29F5D44659}"/>
                </a:ext>
              </a:extLst>
            </p:cNvPr>
            <p:cNvGrpSpPr/>
            <p:nvPr/>
          </p:nvGrpSpPr>
          <p:grpSpPr>
            <a:xfrm>
              <a:off x="0" y="6490239"/>
              <a:ext cx="12204495" cy="367762"/>
              <a:chOff x="0" y="6490239"/>
              <a:chExt cx="12204495" cy="367762"/>
            </a:xfrm>
          </p:grpSpPr>
          <p:sp>
            <p:nvSpPr>
              <p:cNvPr id="20" name="Google Shape;217;p37">
                <a:extLst>
                  <a:ext uri="{FF2B5EF4-FFF2-40B4-BE49-F238E27FC236}">
                    <a16:creationId xmlns:a16="http://schemas.microsoft.com/office/drawing/2014/main" id="{6DA30B01-3184-4741-4448-B126A5780D15}"/>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8" name="Google Shape;219;p37">
                <a:extLst>
                  <a:ext uri="{FF2B5EF4-FFF2-40B4-BE49-F238E27FC236}">
                    <a16:creationId xmlns:a16="http://schemas.microsoft.com/office/drawing/2014/main" id="{D7F0C638-2DFA-A640-E9AC-6EC7BB7C389A}"/>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19" name="Google Shape;225;p37">
                <a:extLst>
                  <a:ext uri="{FF2B5EF4-FFF2-40B4-BE49-F238E27FC236}">
                    <a16:creationId xmlns:a16="http://schemas.microsoft.com/office/drawing/2014/main" id="{24B2637A-C2B0-1C74-BA31-A65C351D4120}"/>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6" name="Google Shape;234;p38">
              <a:extLst>
                <a:ext uri="{FF2B5EF4-FFF2-40B4-BE49-F238E27FC236}">
                  <a16:creationId xmlns:a16="http://schemas.microsoft.com/office/drawing/2014/main" id="{E614F52C-564A-DB69-C3BB-97F3CD22EE73}"/>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26</a:t>
              </a:fld>
              <a:endParaRPr lang="en-US" sz="1000" dirty="0">
                <a:solidFill>
                  <a:schemeClr val="tx1"/>
                </a:solidFill>
                <a:latin typeface="Avenir Next LT Pro" panose="020B0504020202020204" pitchFamily="34" charset="0"/>
                <a:ea typeface="Roboto"/>
                <a:cs typeface="Roboto"/>
                <a:sym typeface="Roboto"/>
              </a:endParaRPr>
            </a:p>
          </p:txBody>
        </p:sp>
      </p:grpSp>
      <p:pic>
        <p:nvPicPr>
          <p:cNvPr id="2050" name="Google Shape;204;p36">
            <a:extLst>
              <a:ext uri="{FF2B5EF4-FFF2-40B4-BE49-F238E27FC236}">
                <a16:creationId xmlns:a16="http://schemas.microsoft.com/office/drawing/2014/main" id="{879F8DC4-8A05-3C2C-5540-B0878D69C6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4421" y="2742558"/>
            <a:ext cx="1076325" cy="1076325"/>
          </a:xfrm>
          <a:prstGeom prst="rect">
            <a:avLst/>
          </a:prstGeom>
          <a:noFill/>
          <a:extLst>
            <a:ext uri="{909E8E84-426E-40DD-AFC4-6F175D3DCCD1}">
              <a14:hiddenFill xmlns:a14="http://schemas.microsoft.com/office/drawing/2010/main">
                <a:solidFill>
                  <a:srgbClr val="FFFFFF"/>
                </a:solidFill>
              </a14:hiddenFill>
            </a:ext>
          </a:extLst>
        </p:spPr>
      </p:pic>
      <p:pic>
        <p:nvPicPr>
          <p:cNvPr id="2049" name="Google Shape;205;p36">
            <a:extLst>
              <a:ext uri="{FF2B5EF4-FFF2-40B4-BE49-F238E27FC236}">
                <a16:creationId xmlns:a16="http://schemas.microsoft.com/office/drawing/2014/main" id="{2F40C779-C344-31AD-8575-091B432A27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2334" y="2742558"/>
            <a:ext cx="1076325" cy="10763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6EC53FDB-392E-98B9-E22E-7B9613929F49}"/>
              </a:ext>
            </a:extLst>
          </p:cNvPr>
          <p:cNvSpPr>
            <a:spLocks noChangeArrowheads="1"/>
          </p:cNvSpPr>
          <p:nvPr/>
        </p:nvSpPr>
        <p:spPr bwMode="auto">
          <a:xfrm>
            <a:off x="-26399" y="1308517"/>
            <a:ext cx="10423465" cy="56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19547F"/>
                </a:solidFill>
                <a:effectLst/>
                <a:latin typeface="Avenir Next LT Pro Demi" panose="020B0704020202020204" pitchFamily="34" charset="0"/>
                <a:ea typeface="Roboto" panose="02000000000000000000" pitchFamily="2" charset="0"/>
                <a:cs typeface="Roboto" panose="02000000000000000000" pitchFamily="2" charset="0"/>
              </a:rPr>
              <a:t>Plan Acknowledgements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venir Next LT Pro" panose="020B0504020202020204" pitchFamily="34" charset="0"/>
                <a:ea typeface="Roboto" panose="02000000000000000000" pitchFamily="2" charset="0"/>
                <a:cs typeface="Roboto" panose="02000000000000000000" pitchFamily="2" charset="0"/>
              </a:rPr>
              <a:t>We gratefully acknowledge the following people who contributed to both the initial and ongoing development of this plan:</a:t>
            </a:r>
            <a:endParaRPr kumimoji="0" lang="en-US" altLang="en-US" sz="800" b="0" i="0" u="none" strike="noStrike" cap="none" normalizeH="0" baseline="0" dirty="0">
              <a:ln>
                <a:noFill/>
              </a:ln>
              <a:solidFill>
                <a:schemeClr val="tx1"/>
              </a:solidFill>
              <a:effectLst/>
            </a:endParaRPr>
          </a:p>
        </p:txBody>
      </p:sp>
      <p:sp>
        <p:nvSpPr>
          <p:cNvPr id="7" name="TextBox 6">
            <a:extLst>
              <a:ext uri="{FF2B5EF4-FFF2-40B4-BE49-F238E27FC236}">
                <a16:creationId xmlns:a16="http://schemas.microsoft.com/office/drawing/2014/main" id="{885D48B3-7D4B-7FCC-A01A-C47013417716}"/>
              </a:ext>
            </a:extLst>
          </p:cNvPr>
          <p:cNvSpPr txBox="1"/>
          <p:nvPr/>
        </p:nvSpPr>
        <p:spPr>
          <a:xfrm>
            <a:off x="3643283" y="2027176"/>
            <a:ext cx="4905435"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19547F"/>
                </a:solidFill>
                <a:effectLst/>
                <a:latin typeface="DM Serif display" pitchFamily="2" charset="0"/>
                <a:ea typeface="Roboto" panose="02000000000000000000" pitchFamily="2" charset="0"/>
                <a:cs typeface="Roboto" panose="02000000000000000000" pitchFamily="2" charset="0"/>
              </a:rPr>
              <a:t>Developed by Learning for Action and Public Equity Group</a:t>
            </a:r>
            <a:endParaRPr kumimoji="0" lang="en-US" altLang="en-US" sz="700" b="0" i="0" u="none" strike="noStrike" cap="none" normalizeH="0" baseline="0" dirty="0">
              <a:ln>
                <a:noFill/>
              </a:ln>
              <a:solidFill>
                <a:schemeClr val="tx1"/>
              </a:solidFill>
              <a:effectLst/>
            </a:endParaRPr>
          </a:p>
        </p:txBody>
      </p:sp>
      <p:sp>
        <p:nvSpPr>
          <p:cNvPr id="10" name="TextBox 9">
            <a:extLst>
              <a:ext uri="{FF2B5EF4-FFF2-40B4-BE49-F238E27FC236}">
                <a16:creationId xmlns:a16="http://schemas.microsoft.com/office/drawing/2014/main" id="{E08C29DB-9183-9E3D-096C-BC1EE00BF1C1}"/>
              </a:ext>
            </a:extLst>
          </p:cNvPr>
          <p:cNvSpPr txBox="1"/>
          <p:nvPr/>
        </p:nvSpPr>
        <p:spPr>
          <a:xfrm>
            <a:off x="3167332" y="4406585"/>
            <a:ext cx="6155266" cy="575799"/>
          </a:xfrm>
          <a:prstGeom prst="rect">
            <a:avLst/>
          </a:prstGeom>
          <a:noFill/>
        </p:spPr>
        <p:txBody>
          <a:bodyPr wrap="square">
            <a:spAutoFit/>
          </a:bodyPr>
          <a:lstStyle/>
          <a:p>
            <a:pPr marL="0" marR="0" algn="ctr">
              <a:lnSpc>
                <a:spcPct val="115000"/>
              </a:lnSpc>
              <a:spcBef>
                <a:spcPts val="0"/>
              </a:spcBef>
              <a:spcAft>
                <a:spcPts val="0"/>
              </a:spcAft>
            </a:pPr>
            <a:r>
              <a:rPr lang="en-US" sz="1400" spc="40" dirty="0">
                <a:solidFill>
                  <a:srgbClr val="19547F"/>
                </a:solidFill>
                <a:effectLst/>
                <a:latin typeface="DM Serif Display" pitchFamily="2" charset="0"/>
                <a:ea typeface="Roboto" panose="02000000000000000000" pitchFamily="2" charset="0"/>
                <a:cs typeface="Roboto" panose="02000000000000000000" pitchFamily="2" charset="0"/>
              </a:rPr>
              <a:t>With funding from </a:t>
            </a:r>
            <a:endParaRPr lang="en-US" sz="1100" dirty="0">
              <a:effectLst/>
              <a:latin typeface="Arial" panose="020B0604020202020204" pitchFamily="34" charset="0"/>
              <a:ea typeface="Arial" panose="020B0604020202020204" pitchFamily="34" charset="0"/>
            </a:endParaRPr>
          </a:p>
          <a:p>
            <a:pPr marL="0" marR="0" algn="ctr">
              <a:lnSpc>
                <a:spcPct val="115000"/>
              </a:lnSpc>
              <a:spcBef>
                <a:spcPts val="0"/>
              </a:spcBef>
              <a:spcAft>
                <a:spcPts val="0"/>
              </a:spcAft>
            </a:pPr>
            <a:r>
              <a:rPr lang="en-US" sz="1400" spc="40" dirty="0">
                <a:solidFill>
                  <a:srgbClr val="19547F"/>
                </a:solidFill>
                <a:effectLst/>
                <a:latin typeface="DM Serif Display" pitchFamily="2" charset="0"/>
                <a:ea typeface="Roboto" panose="02000000000000000000" pitchFamily="2" charset="0"/>
                <a:cs typeface="Roboto" panose="02000000000000000000" pitchFamily="2" charset="0"/>
              </a:rPr>
              <a:t>Robert Wood Johnson Foundation</a:t>
            </a:r>
            <a:endParaRPr lang="en-US" sz="1100" dirty="0">
              <a:effectLst/>
              <a:latin typeface="Arial" panose="020B0604020202020204" pitchFamily="34" charset="0"/>
              <a:ea typeface="Arial" panose="020B0604020202020204" pitchFamily="34" charset="0"/>
            </a:endParaRPr>
          </a:p>
        </p:txBody>
      </p:sp>
      <p:pic>
        <p:nvPicPr>
          <p:cNvPr id="13" name="Picture 12" descr="A black text on a white background&#10;&#10;Description automatically generated">
            <a:extLst>
              <a:ext uri="{FF2B5EF4-FFF2-40B4-BE49-F238E27FC236}">
                <a16:creationId xmlns:a16="http://schemas.microsoft.com/office/drawing/2014/main" id="{C14F8146-BD15-759E-3347-0B258CE4DC8A}"/>
              </a:ext>
            </a:extLst>
          </p:cNvPr>
          <p:cNvPicPr>
            <a:picLocks noChangeAspect="1"/>
          </p:cNvPicPr>
          <p:nvPr/>
        </p:nvPicPr>
        <p:blipFill>
          <a:blip r:embed="rId7"/>
          <a:stretch>
            <a:fillRect/>
          </a:stretch>
        </p:blipFill>
        <p:spPr>
          <a:xfrm>
            <a:off x="4319945" y="5185313"/>
            <a:ext cx="3552111" cy="640080"/>
          </a:xfrm>
          <a:prstGeom prst="rect">
            <a:avLst/>
          </a:prstGeom>
        </p:spPr>
      </p:pic>
      <p:sp>
        <p:nvSpPr>
          <p:cNvPr id="3" name="Google Shape;218;p37">
            <a:extLst>
              <a:ext uri="{FF2B5EF4-FFF2-40B4-BE49-F238E27FC236}">
                <a16:creationId xmlns:a16="http://schemas.microsoft.com/office/drawing/2014/main" id="{352715DA-8879-F08B-D00B-7859162D82A7}"/>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extLst>
      <p:ext uri="{BB962C8B-B14F-4D97-AF65-F5344CB8AC3E}">
        <p14:creationId xmlns:p14="http://schemas.microsoft.com/office/powerpoint/2010/main" val="2278736366"/>
      </p:ext>
    </p:extLst>
  </p:cSld>
  <p:clrMapOvr>
    <a:overrideClrMapping bg1="lt1" tx1="dk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8"/>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231" name="Google Shape;231;p38"/>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rgbClr val="FFA700"/>
                </a:solidFill>
                <a:latin typeface="DM Serif display" pitchFamily="2" charset="0"/>
                <a:ea typeface="Roboto Medium"/>
                <a:cs typeface="Roboto Medium"/>
                <a:sym typeface="Roboto Medium"/>
              </a:rPr>
              <a:t>Introduction: Organizational Equity Reflection Tool</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235" name="Google Shape;235;p38"/>
          <p:cNvSpPr txBox="1"/>
          <p:nvPr/>
        </p:nvSpPr>
        <p:spPr>
          <a:xfrm>
            <a:off x="172600" y="940883"/>
            <a:ext cx="6343500" cy="338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dirty="0">
                <a:solidFill>
                  <a:srgbClr val="19547F"/>
                </a:solidFill>
                <a:latin typeface="Avenir Next LT Pro Demi" panose="020B0704020202020204" pitchFamily="34" charset="0"/>
                <a:ea typeface="Roboto"/>
                <a:cs typeface="Roboto"/>
                <a:sym typeface="Roboto"/>
              </a:rPr>
              <a:t>Overview</a:t>
            </a:r>
            <a:endParaRPr sz="2400" dirty="0">
              <a:solidFill>
                <a:srgbClr val="19547F"/>
              </a:solidFill>
              <a:latin typeface="Avenir Next LT Pro Demi" panose="020B0704020202020204" pitchFamily="34" charset="0"/>
              <a:ea typeface="Roboto"/>
              <a:cs typeface="Roboto"/>
              <a:sym typeface="Roboto"/>
            </a:endParaRPr>
          </a:p>
        </p:txBody>
      </p:sp>
      <p:sp>
        <p:nvSpPr>
          <p:cNvPr id="236" name="Google Shape;236;p38"/>
          <p:cNvSpPr txBox="1"/>
          <p:nvPr/>
        </p:nvSpPr>
        <p:spPr>
          <a:xfrm>
            <a:off x="172600" y="1448365"/>
            <a:ext cx="11881500" cy="40535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000" b="1" dirty="0">
                <a:solidFill>
                  <a:srgbClr val="1A232D"/>
                </a:solidFill>
                <a:latin typeface="Avenir Next LT Pro" panose="020B0504020202020204" pitchFamily="34" charset="0"/>
                <a:ea typeface="Roboto"/>
                <a:cs typeface="Roboto"/>
                <a:sym typeface="Roboto"/>
              </a:rPr>
              <a:t>The Organizational Equity Reflection Tool provides:</a:t>
            </a:r>
            <a:endParaRPr sz="2000" b="1" dirty="0">
              <a:solidFill>
                <a:srgbClr val="1A232D"/>
              </a:solidFill>
              <a:latin typeface="Avenir Next LT Pro" panose="020B0504020202020204" pitchFamily="34" charset="0"/>
              <a:ea typeface="Roboto"/>
              <a:cs typeface="Roboto"/>
              <a:sym typeface="Roboto"/>
            </a:endParaRPr>
          </a:p>
          <a:p>
            <a:pPr marL="0" lvl="0" indent="0" algn="l" rtl="0">
              <a:spcBef>
                <a:spcPts val="0"/>
              </a:spcBef>
              <a:spcAft>
                <a:spcPts val="0"/>
              </a:spcAft>
              <a:buNone/>
            </a:pPr>
            <a:endParaRPr sz="2000" dirty="0">
              <a:solidFill>
                <a:srgbClr val="1A232D"/>
              </a:solidFill>
              <a:latin typeface="Avenir Next LT Pro" panose="020B0504020202020204" pitchFamily="34" charset="0"/>
              <a:ea typeface="Roboto"/>
              <a:cs typeface="Roboto"/>
              <a:sym typeface="Roboto"/>
            </a:endParaRPr>
          </a:p>
          <a:p>
            <a:pPr marL="457200" lvl="0" indent="-342900" algn="l" rtl="0">
              <a:spcBef>
                <a:spcPts val="0"/>
              </a:spcBef>
              <a:spcAft>
                <a:spcPts val="0"/>
              </a:spcAft>
              <a:buClr>
                <a:srgbClr val="000000"/>
              </a:buClr>
              <a:buSzPts val="1800"/>
              <a:buFont typeface="Roboto"/>
              <a:buChar char="●"/>
            </a:pPr>
            <a:r>
              <a:rPr lang="en-US" sz="1800" dirty="0">
                <a:solidFill>
                  <a:srgbClr val="1A232D"/>
                </a:solidFill>
                <a:latin typeface="Avenir Next LT Pro" panose="020B0504020202020204" pitchFamily="34" charset="0"/>
                <a:ea typeface="Roboto"/>
                <a:cs typeface="Roboto"/>
                <a:sym typeface="Roboto"/>
              </a:rPr>
              <a:t>an opportunity for teams to understand where their organizations sits with respect to equity, across a number of key organizational dimensions</a:t>
            </a:r>
            <a:endParaRPr sz="1800" dirty="0">
              <a:solidFill>
                <a:srgbClr val="1A232D"/>
              </a:solidFill>
              <a:latin typeface="Avenir Next LT Pro" panose="020B0504020202020204" pitchFamily="34" charset="0"/>
              <a:ea typeface="Roboto"/>
              <a:cs typeface="Roboto"/>
              <a:sym typeface="Roboto"/>
            </a:endParaRPr>
          </a:p>
          <a:p>
            <a:pPr marL="0" lvl="0" indent="0" algn="l" rtl="0">
              <a:spcBef>
                <a:spcPts val="0"/>
              </a:spcBef>
              <a:spcAft>
                <a:spcPts val="0"/>
              </a:spcAft>
              <a:buNone/>
            </a:pPr>
            <a:endParaRPr sz="1800" dirty="0">
              <a:solidFill>
                <a:srgbClr val="1A232D"/>
              </a:solidFill>
              <a:latin typeface="Avenir Next LT Pro" panose="020B0504020202020204" pitchFamily="34" charset="0"/>
              <a:ea typeface="Roboto"/>
              <a:cs typeface="Roboto"/>
              <a:sym typeface="Roboto"/>
            </a:endParaRPr>
          </a:p>
          <a:p>
            <a:pPr marL="457200" lvl="0" indent="-342900" algn="l" rtl="0">
              <a:spcBef>
                <a:spcPts val="0"/>
              </a:spcBef>
              <a:spcAft>
                <a:spcPts val="0"/>
              </a:spcAft>
              <a:buClr>
                <a:srgbClr val="000000"/>
              </a:buClr>
              <a:buSzPts val="1800"/>
              <a:buFont typeface="Roboto"/>
              <a:buChar char="●"/>
            </a:pPr>
            <a:r>
              <a:rPr lang="en-US" sz="1800" dirty="0">
                <a:solidFill>
                  <a:srgbClr val="1A232D"/>
                </a:solidFill>
                <a:latin typeface="Avenir Next LT Pro" panose="020B0504020202020204" pitchFamily="34" charset="0"/>
                <a:ea typeface="Roboto"/>
                <a:cs typeface="Roboto"/>
                <a:sym typeface="Roboto"/>
              </a:rPr>
              <a:t>a springboard for understanding, reviewing, and advancing organizational equity work</a:t>
            </a:r>
            <a:endParaRPr sz="1800" dirty="0">
              <a:solidFill>
                <a:srgbClr val="1A232D"/>
              </a:solidFill>
              <a:latin typeface="Avenir Next LT Pro" panose="020B0504020202020204" pitchFamily="34" charset="0"/>
              <a:ea typeface="Roboto"/>
              <a:cs typeface="Roboto"/>
              <a:sym typeface="Roboto"/>
            </a:endParaRPr>
          </a:p>
        </p:txBody>
      </p:sp>
      <p:cxnSp>
        <p:nvCxnSpPr>
          <p:cNvPr id="5" name="Google Shape;219;p37">
            <a:extLst>
              <a:ext uri="{FF2B5EF4-FFF2-40B4-BE49-F238E27FC236}">
                <a16:creationId xmlns:a16="http://schemas.microsoft.com/office/drawing/2014/main" id="{96B3F72F-1D79-0B2B-FFC8-57E0472968FC}"/>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grpSp>
        <p:nvGrpSpPr>
          <p:cNvPr id="22" name="Group 21">
            <a:extLst>
              <a:ext uri="{FF2B5EF4-FFF2-40B4-BE49-F238E27FC236}">
                <a16:creationId xmlns:a16="http://schemas.microsoft.com/office/drawing/2014/main" id="{3EC871AD-6BAE-80A2-E435-509BE692753F}"/>
              </a:ext>
            </a:extLst>
          </p:cNvPr>
          <p:cNvGrpSpPr/>
          <p:nvPr/>
        </p:nvGrpSpPr>
        <p:grpSpPr>
          <a:xfrm>
            <a:off x="0" y="6402336"/>
            <a:ext cx="12204495" cy="524700"/>
            <a:chOff x="0" y="6402336"/>
            <a:chExt cx="12204495" cy="524700"/>
          </a:xfrm>
        </p:grpSpPr>
        <p:grpSp>
          <p:nvGrpSpPr>
            <p:cNvPr id="23" name="Group 22">
              <a:extLst>
                <a:ext uri="{FF2B5EF4-FFF2-40B4-BE49-F238E27FC236}">
                  <a16:creationId xmlns:a16="http://schemas.microsoft.com/office/drawing/2014/main" id="{CF10FBA7-3508-E128-B6FA-BA1140241E08}"/>
                </a:ext>
              </a:extLst>
            </p:cNvPr>
            <p:cNvGrpSpPr/>
            <p:nvPr/>
          </p:nvGrpSpPr>
          <p:grpSpPr>
            <a:xfrm>
              <a:off x="0" y="6490239"/>
              <a:ext cx="12204495" cy="367762"/>
              <a:chOff x="0" y="6490239"/>
              <a:chExt cx="12204495" cy="367762"/>
            </a:xfrm>
          </p:grpSpPr>
          <p:sp>
            <p:nvSpPr>
              <p:cNvPr id="28" name="Google Shape;217;p37">
                <a:extLst>
                  <a:ext uri="{FF2B5EF4-FFF2-40B4-BE49-F238E27FC236}">
                    <a16:creationId xmlns:a16="http://schemas.microsoft.com/office/drawing/2014/main" id="{DFCBDB2B-9B1B-89FD-88C9-086B182044B2}"/>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26" name="Google Shape;219;p37">
                <a:extLst>
                  <a:ext uri="{FF2B5EF4-FFF2-40B4-BE49-F238E27FC236}">
                    <a16:creationId xmlns:a16="http://schemas.microsoft.com/office/drawing/2014/main" id="{55242761-3735-3651-6D6A-E3D07CD01863}"/>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7" name="Google Shape;225;p37">
                <a:extLst>
                  <a:ext uri="{FF2B5EF4-FFF2-40B4-BE49-F238E27FC236}">
                    <a16:creationId xmlns:a16="http://schemas.microsoft.com/office/drawing/2014/main" id="{1D7C5C22-B1D2-E746-AE9C-67272B8A6235}"/>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24" name="Google Shape;234;p38">
              <a:extLst>
                <a:ext uri="{FF2B5EF4-FFF2-40B4-BE49-F238E27FC236}">
                  <a16:creationId xmlns:a16="http://schemas.microsoft.com/office/drawing/2014/main" id="{A43E7DE3-5D4D-AAF2-0492-0953DB6AB191}"/>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3</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2" name="Google Shape;218;p37">
            <a:extLst>
              <a:ext uri="{FF2B5EF4-FFF2-40B4-BE49-F238E27FC236}">
                <a16:creationId xmlns:a16="http://schemas.microsoft.com/office/drawing/2014/main" id="{818F12F0-4FAD-9988-74A8-76B8C49331D8}"/>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 name="Google Shape;230;p38">
            <a:extLst>
              <a:ext uri="{FF2B5EF4-FFF2-40B4-BE49-F238E27FC236}">
                <a16:creationId xmlns:a16="http://schemas.microsoft.com/office/drawing/2014/main" id="{A1EAB0AE-CDDE-CC10-B64C-0DEF82A6C022}"/>
              </a:ext>
            </a:extLst>
          </p:cNvPr>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248" name="Google Shape;248;p39"/>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rgbClr val="FFA700"/>
                </a:solidFill>
                <a:latin typeface="DM Serif display" pitchFamily="2" charset="0"/>
                <a:ea typeface="Roboto Medium"/>
                <a:cs typeface="Roboto Medium"/>
                <a:sym typeface="Roboto Medium"/>
              </a:rPr>
              <a:t>Introduction: Organizational Equity Reflection Tool</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254" name="Google Shape;254;p39"/>
          <p:cNvSpPr txBox="1"/>
          <p:nvPr/>
        </p:nvSpPr>
        <p:spPr>
          <a:xfrm>
            <a:off x="172600" y="897825"/>
            <a:ext cx="6343500" cy="338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dirty="0">
                <a:solidFill>
                  <a:srgbClr val="19547F"/>
                </a:solidFill>
                <a:latin typeface="Avenir Next LT Pro Demi" panose="020B0704020202020204" pitchFamily="34" charset="0"/>
                <a:ea typeface="Roboto"/>
                <a:cs typeface="Roboto"/>
                <a:sym typeface="Roboto"/>
              </a:rPr>
              <a:t>Process</a:t>
            </a:r>
            <a:endParaRPr sz="2400" dirty="0">
              <a:solidFill>
                <a:srgbClr val="19547F"/>
              </a:solidFill>
              <a:latin typeface="Avenir Next LT Pro Demi" panose="020B0704020202020204" pitchFamily="34" charset="0"/>
              <a:ea typeface="Roboto"/>
              <a:cs typeface="Roboto"/>
              <a:sym typeface="Roboto"/>
            </a:endParaRPr>
          </a:p>
        </p:txBody>
      </p:sp>
      <p:sp>
        <p:nvSpPr>
          <p:cNvPr id="255" name="Google Shape;255;p39"/>
          <p:cNvSpPr txBox="1"/>
          <p:nvPr/>
        </p:nvSpPr>
        <p:spPr>
          <a:xfrm>
            <a:off x="161700" y="1337521"/>
            <a:ext cx="11490563" cy="1339500"/>
          </a:xfrm>
          <a:prstGeom prst="rect">
            <a:avLst/>
          </a:prstGeom>
          <a:noFill/>
          <a:ln>
            <a:noFill/>
          </a:ln>
        </p:spPr>
        <p:txBody>
          <a:bodyPr spcFirstLastPara="1" wrap="square" lIns="91425" tIns="45700" rIns="91425" bIns="45700" anchor="t" anchorCtr="0">
            <a:noAutofit/>
          </a:bodyPr>
          <a:lstStyle/>
          <a:p>
            <a:pPr marL="457200" lvl="0" indent="-342900" algn="l" rtl="0">
              <a:spcBef>
                <a:spcPts val="0"/>
              </a:spcBef>
              <a:spcAft>
                <a:spcPts val="0"/>
              </a:spcAft>
              <a:buClr>
                <a:srgbClr val="000000"/>
              </a:buClr>
              <a:buSzPts val="1800"/>
              <a:buFont typeface="Roboto"/>
              <a:buChar char="●"/>
            </a:pPr>
            <a:r>
              <a:rPr lang="en-US" sz="1600" dirty="0">
                <a:solidFill>
                  <a:srgbClr val="1A232D"/>
                </a:solidFill>
                <a:latin typeface="Avenir Next LT Pro" panose="020B0504020202020204" pitchFamily="34" charset="0"/>
                <a:ea typeface="Roboto"/>
                <a:cs typeface="Roboto"/>
                <a:sym typeface="Roboto"/>
              </a:rPr>
              <a:t>The Reflection tool is best used in consultation and close collaboration with a coach or facilitator, who has been trained to support and guide your team through change </a:t>
            </a:r>
            <a:endParaRPr sz="1600" dirty="0">
              <a:solidFill>
                <a:srgbClr val="1A232D"/>
              </a:solidFill>
              <a:latin typeface="Avenir Next LT Pro" panose="020B0504020202020204" pitchFamily="34" charset="0"/>
              <a:ea typeface="Roboto"/>
              <a:cs typeface="Roboto"/>
              <a:sym typeface="Roboto"/>
            </a:endParaRPr>
          </a:p>
          <a:p>
            <a:pPr marL="457200" lvl="0" indent="-342900" algn="l" rtl="0">
              <a:spcBef>
                <a:spcPts val="1000"/>
              </a:spcBef>
              <a:spcAft>
                <a:spcPts val="0"/>
              </a:spcAft>
              <a:buClr>
                <a:srgbClr val="000000"/>
              </a:buClr>
              <a:buSzPts val="1800"/>
              <a:buFont typeface="Roboto"/>
              <a:buChar char="●"/>
            </a:pPr>
            <a:r>
              <a:rPr lang="en-US" sz="1600" dirty="0">
                <a:solidFill>
                  <a:srgbClr val="1A232D"/>
                </a:solidFill>
                <a:latin typeface="Avenir Next LT Pro" panose="020B0504020202020204" pitchFamily="34" charset="0"/>
                <a:ea typeface="Roboto"/>
                <a:cs typeface="Roboto"/>
                <a:sym typeface="Roboto"/>
              </a:rPr>
              <a:t>One possible process is the following:</a:t>
            </a:r>
            <a:endParaRPr sz="1600" dirty="0">
              <a:solidFill>
                <a:srgbClr val="1A232D"/>
              </a:solidFill>
              <a:latin typeface="Avenir Next LT Pro" panose="020B0504020202020204" pitchFamily="34" charset="0"/>
              <a:ea typeface="Roboto"/>
              <a:cs typeface="Roboto"/>
              <a:sym typeface="Roboto"/>
            </a:endParaRPr>
          </a:p>
        </p:txBody>
      </p:sp>
      <p:grpSp>
        <p:nvGrpSpPr>
          <p:cNvPr id="256" name="Google Shape;256;p39"/>
          <p:cNvGrpSpPr/>
          <p:nvPr/>
        </p:nvGrpSpPr>
        <p:grpSpPr>
          <a:xfrm rot="852368">
            <a:off x="762413" y="2150878"/>
            <a:ext cx="4188847" cy="3395846"/>
            <a:chOff x="1293736" y="1258050"/>
            <a:chExt cx="3141778" cy="2547000"/>
          </a:xfrm>
        </p:grpSpPr>
        <p:sp>
          <p:nvSpPr>
            <p:cNvPr id="257" name="Google Shape;257;p39"/>
            <p:cNvSpPr/>
            <p:nvPr/>
          </p:nvSpPr>
          <p:spPr>
            <a:xfrm rot="2700000">
              <a:off x="2286374" y="1011412"/>
              <a:ext cx="561726" cy="3040276"/>
            </a:xfrm>
            <a:prstGeom prst="roundRect">
              <a:avLst>
                <a:gd name="adj" fmla="val 50000"/>
              </a:avLst>
            </a:prstGeom>
            <a:solidFill>
              <a:srgbClr val="FF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latin typeface="Roboto"/>
                <a:ea typeface="Roboto"/>
                <a:cs typeface="Roboto"/>
                <a:sym typeface="Roboto"/>
              </a:endParaRPr>
            </a:p>
          </p:txBody>
        </p:sp>
        <p:sp>
          <p:nvSpPr>
            <p:cNvPr id="258" name="Google Shape;258;p39"/>
            <p:cNvSpPr/>
            <p:nvPr/>
          </p:nvSpPr>
          <p:spPr>
            <a:xfrm rot="-852203">
              <a:off x="1510749" y="3205399"/>
              <a:ext cx="374137" cy="374137"/>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r>
                <a:rPr lang="en-US" sz="1600" b="1">
                  <a:latin typeface="Roboto"/>
                  <a:ea typeface="Roboto"/>
                  <a:cs typeface="Roboto"/>
                  <a:sym typeface="Roboto"/>
                </a:rPr>
                <a:t>1</a:t>
              </a:r>
              <a:endParaRPr sz="1600" b="1">
                <a:latin typeface="Roboto"/>
                <a:ea typeface="Roboto"/>
                <a:cs typeface="Roboto"/>
                <a:sym typeface="Roboto"/>
              </a:endParaRPr>
            </a:p>
          </p:txBody>
        </p:sp>
        <p:sp>
          <p:nvSpPr>
            <p:cNvPr id="259" name="Google Shape;259;p39"/>
            <p:cNvSpPr txBox="1"/>
            <p:nvPr/>
          </p:nvSpPr>
          <p:spPr>
            <a:xfrm rot="-2700000">
              <a:off x="1501398" y="2241353"/>
              <a:ext cx="2332604" cy="393293"/>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600" b="1" dirty="0">
                  <a:solidFill>
                    <a:srgbClr val="FFFFFF"/>
                  </a:solidFill>
                  <a:latin typeface="Avenir Next LT Pro Demi" panose="020B0704020202020204" pitchFamily="34" charset="0"/>
                  <a:ea typeface="Roboto"/>
                  <a:cs typeface="Roboto"/>
                  <a:sym typeface="Roboto"/>
                </a:rPr>
                <a:t>Individual Reflection</a:t>
              </a:r>
              <a:endParaRPr sz="1100" b="1" dirty="0">
                <a:solidFill>
                  <a:srgbClr val="FFFFFF"/>
                </a:solidFill>
                <a:latin typeface="Avenir Next LT Pro Demi" panose="020B0704020202020204" pitchFamily="34" charset="0"/>
                <a:ea typeface="Roboto"/>
                <a:cs typeface="Roboto"/>
                <a:sym typeface="Roboto"/>
              </a:endParaRPr>
            </a:p>
          </p:txBody>
        </p:sp>
        <p:sp>
          <p:nvSpPr>
            <p:cNvPr id="260" name="Google Shape;260;p39"/>
            <p:cNvSpPr txBox="1"/>
            <p:nvPr/>
          </p:nvSpPr>
          <p:spPr>
            <a:xfrm rot="-2700000">
              <a:off x="1873648" y="2342943"/>
              <a:ext cx="2791233" cy="50742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2100"/>
                </a:spcAft>
                <a:buNone/>
              </a:pPr>
              <a:r>
                <a:rPr lang="en-US" sz="1300" dirty="0">
                  <a:solidFill>
                    <a:srgbClr val="1A232D"/>
                  </a:solidFill>
                  <a:latin typeface="Avenir Next LT Pro" panose="020B0504020202020204" pitchFamily="34" charset="0"/>
                  <a:ea typeface="Roboto"/>
                  <a:cs typeface="Roboto"/>
                  <a:sym typeface="Roboto"/>
                </a:rPr>
                <a:t>Individuals complete the tool (slides 8-16) by following the instructions on slides 6-7</a:t>
              </a:r>
              <a:endParaRPr sz="1300" b="1" dirty="0">
                <a:solidFill>
                  <a:srgbClr val="1A232D"/>
                </a:solidFill>
                <a:latin typeface="Avenir Next LT Pro" panose="020B0504020202020204" pitchFamily="34" charset="0"/>
                <a:ea typeface="Roboto"/>
                <a:cs typeface="Roboto"/>
                <a:sym typeface="Roboto"/>
              </a:endParaRPr>
            </a:p>
          </p:txBody>
        </p:sp>
      </p:grpSp>
      <p:grpSp>
        <p:nvGrpSpPr>
          <p:cNvPr id="261" name="Google Shape;261;p39"/>
          <p:cNvGrpSpPr/>
          <p:nvPr/>
        </p:nvGrpSpPr>
        <p:grpSpPr>
          <a:xfrm rot="852368">
            <a:off x="3964520" y="2139628"/>
            <a:ext cx="4458826" cy="3436029"/>
            <a:chOff x="3203958" y="1227911"/>
            <a:chExt cx="3344272" cy="2577139"/>
          </a:xfrm>
        </p:grpSpPr>
        <p:sp>
          <p:nvSpPr>
            <p:cNvPr id="262" name="Google Shape;262;p39"/>
            <p:cNvSpPr/>
            <p:nvPr/>
          </p:nvSpPr>
          <p:spPr>
            <a:xfrm rot="2700000">
              <a:off x="4196595" y="1011412"/>
              <a:ext cx="561726" cy="3040276"/>
            </a:xfrm>
            <a:prstGeom prst="roundRect">
              <a:avLst>
                <a:gd name="adj" fmla="val 50000"/>
              </a:avLst>
            </a:prstGeom>
            <a:solidFill>
              <a:srgbClr val="FFA7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dirty="0">
                <a:latin typeface="Roboto"/>
                <a:ea typeface="Roboto"/>
                <a:cs typeface="Roboto"/>
                <a:sym typeface="Roboto"/>
              </a:endParaRPr>
            </a:p>
          </p:txBody>
        </p:sp>
        <p:sp>
          <p:nvSpPr>
            <p:cNvPr id="263" name="Google Shape;263;p39"/>
            <p:cNvSpPr/>
            <p:nvPr/>
          </p:nvSpPr>
          <p:spPr>
            <a:xfrm rot="-852203">
              <a:off x="3420971" y="3205399"/>
              <a:ext cx="374137" cy="374137"/>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r>
                <a:rPr lang="en-US" sz="1600" b="1">
                  <a:latin typeface="Roboto"/>
                  <a:ea typeface="Roboto"/>
                  <a:cs typeface="Roboto"/>
                  <a:sym typeface="Roboto"/>
                </a:rPr>
                <a:t>2</a:t>
              </a:r>
              <a:endParaRPr sz="1600" b="1">
                <a:latin typeface="Roboto"/>
                <a:ea typeface="Roboto"/>
                <a:cs typeface="Roboto"/>
                <a:sym typeface="Roboto"/>
              </a:endParaRPr>
            </a:p>
          </p:txBody>
        </p:sp>
        <p:sp>
          <p:nvSpPr>
            <p:cNvPr id="264" name="Google Shape;264;p39"/>
            <p:cNvSpPr txBox="1"/>
            <p:nvPr/>
          </p:nvSpPr>
          <p:spPr>
            <a:xfrm rot="-2700000">
              <a:off x="3410687" y="2240903"/>
              <a:ext cx="2333877" cy="393293"/>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600" b="1" dirty="0">
                  <a:solidFill>
                    <a:srgbClr val="FFFFFF"/>
                  </a:solidFill>
                  <a:latin typeface="Avenir Next LT Pro Demi" panose="020B0704020202020204" pitchFamily="34" charset="0"/>
                  <a:ea typeface="Roboto"/>
                  <a:cs typeface="Roboto"/>
                  <a:sym typeface="Roboto"/>
                </a:rPr>
                <a:t>Group Discussion &amp; Summary</a:t>
              </a:r>
              <a:endParaRPr sz="1100" b="1" dirty="0">
                <a:solidFill>
                  <a:srgbClr val="FFFFFF"/>
                </a:solidFill>
                <a:latin typeface="Avenir Next LT Pro Demi" panose="020B0704020202020204" pitchFamily="34" charset="0"/>
                <a:ea typeface="Roboto"/>
                <a:cs typeface="Roboto"/>
                <a:sym typeface="Roboto"/>
              </a:endParaRPr>
            </a:p>
          </p:txBody>
        </p:sp>
        <p:sp>
          <p:nvSpPr>
            <p:cNvPr id="265" name="Google Shape;265;p39"/>
            <p:cNvSpPr txBox="1"/>
            <p:nvPr/>
          </p:nvSpPr>
          <p:spPr>
            <a:xfrm rot="-2700000">
              <a:off x="3741924" y="2241702"/>
              <a:ext cx="3077612" cy="50742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2100"/>
                </a:spcAft>
                <a:buNone/>
              </a:pPr>
              <a:r>
                <a:rPr lang="en-US" sz="1300" dirty="0">
                  <a:solidFill>
                    <a:srgbClr val="1A232D"/>
                  </a:solidFill>
                  <a:latin typeface="Avenir Next LT Pro" panose="020B0504020202020204" pitchFamily="34" charset="0"/>
                  <a:ea typeface="Roboto"/>
                  <a:cs typeface="Roboto"/>
                  <a:sym typeface="Roboto"/>
                </a:rPr>
                <a:t>The full team reviews all responses and discusses as a group. Then follow the instructions on slide 17 to create an organizational summary on slide 18</a:t>
              </a:r>
              <a:endParaRPr sz="1300" b="1" dirty="0">
                <a:solidFill>
                  <a:srgbClr val="1A232D"/>
                </a:solidFill>
                <a:latin typeface="Avenir Next LT Pro" panose="020B0504020202020204" pitchFamily="34" charset="0"/>
                <a:ea typeface="Roboto"/>
                <a:cs typeface="Roboto"/>
                <a:sym typeface="Roboto"/>
              </a:endParaRPr>
            </a:p>
          </p:txBody>
        </p:sp>
      </p:grpSp>
      <p:grpSp>
        <p:nvGrpSpPr>
          <p:cNvPr id="266" name="Google Shape;266;p39"/>
          <p:cNvGrpSpPr/>
          <p:nvPr/>
        </p:nvGrpSpPr>
        <p:grpSpPr>
          <a:xfrm rot="852368">
            <a:off x="7586347" y="2200204"/>
            <a:ext cx="4036864" cy="3395846"/>
            <a:chOff x="5123977" y="1258050"/>
            <a:chExt cx="3027786" cy="2547000"/>
          </a:xfrm>
        </p:grpSpPr>
        <p:sp>
          <p:nvSpPr>
            <p:cNvPr id="267" name="Google Shape;267;p39"/>
            <p:cNvSpPr/>
            <p:nvPr/>
          </p:nvSpPr>
          <p:spPr>
            <a:xfrm rot="2700000">
              <a:off x="6116614" y="1011412"/>
              <a:ext cx="561726" cy="3040276"/>
            </a:xfrm>
            <a:prstGeom prst="roundRect">
              <a:avLst>
                <a:gd name="adj" fmla="val 50000"/>
              </a:avLst>
            </a:prstGeom>
            <a:solidFill>
              <a:srgbClr val="35ACA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dirty="0">
                <a:latin typeface="Roboto"/>
                <a:ea typeface="Roboto"/>
                <a:cs typeface="Roboto"/>
                <a:sym typeface="Roboto"/>
              </a:endParaRPr>
            </a:p>
          </p:txBody>
        </p:sp>
        <p:sp>
          <p:nvSpPr>
            <p:cNvPr id="268" name="Google Shape;268;p39"/>
            <p:cNvSpPr/>
            <p:nvPr/>
          </p:nvSpPr>
          <p:spPr>
            <a:xfrm rot="-852203">
              <a:off x="5340990" y="3205399"/>
              <a:ext cx="374137" cy="374137"/>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r>
                <a:rPr lang="en-US" sz="1600" b="1">
                  <a:latin typeface="Roboto"/>
                  <a:ea typeface="Roboto"/>
                  <a:cs typeface="Roboto"/>
                  <a:sym typeface="Roboto"/>
                </a:rPr>
                <a:t>3</a:t>
              </a:r>
              <a:endParaRPr sz="1600" b="1">
                <a:latin typeface="Roboto"/>
                <a:ea typeface="Roboto"/>
                <a:cs typeface="Roboto"/>
                <a:sym typeface="Roboto"/>
              </a:endParaRPr>
            </a:p>
          </p:txBody>
        </p:sp>
        <p:sp>
          <p:nvSpPr>
            <p:cNvPr id="269" name="Google Shape;269;p39"/>
            <p:cNvSpPr txBox="1"/>
            <p:nvPr/>
          </p:nvSpPr>
          <p:spPr>
            <a:xfrm rot="-2700000">
              <a:off x="5323969" y="2238203"/>
              <a:ext cx="2341513" cy="393293"/>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en-US" sz="1600" b="1" dirty="0">
                  <a:solidFill>
                    <a:srgbClr val="FFFFFF"/>
                  </a:solidFill>
                  <a:latin typeface="Avenir Next LT Pro Demi" panose="020B0704020202020204" pitchFamily="34" charset="0"/>
                  <a:ea typeface="Roboto"/>
                  <a:cs typeface="Roboto"/>
                  <a:sym typeface="Roboto"/>
                </a:rPr>
                <a:t>Group Reflection</a:t>
              </a:r>
              <a:endParaRPr sz="1100" b="1" dirty="0">
                <a:solidFill>
                  <a:srgbClr val="FFFFFF"/>
                </a:solidFill>
                <a:latin typeface="Avenir Next LT Pro Demi" panose="020B0704020202020204" pitchFamily="34" charset="0"/>
                <a:ea typeface="Roboto"/>
                <a:cs typeface="Roboto"/>
                <a:sym typeface="Roboto"/>
              </a:endParaRPr>
            </a:p>
          </p:txBody>
        </p:sp>
        <p:sp>
          <p:nvSpPr>
            <p:cNvPr id="270" name="Google Shape;270;p39"/>
            <p:cNvSpPr txBox="1"/>
            <p:nvPr/>
          </p:nvSpPr>
          <p:spPr>
            <a:xfrm rot="-2700000">
              <a:off x="5727506" y="2399943"/>
              <a:ext cx="2630013" cy="50742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2100"/>
                </a:spcAft>
                <a:buNone/>
              </a:pPr>
              <a:r>
                <a:rPr lang="en-US" sz="1300" dirty="0">
                  <a:solidFill>
                    <a:srgbClr val="1A232D"/>
                  </a:solidFill>
                  <a:latin typeface="Avenir Next LT Pro" panose="020B0504020202020204" pitchFamily="34" charset="0"/>
                  <a:ea typeface="Roboto"/>
                  <a:cs typeface="Roboto"/>
                  <a:sym typeface="Roboto"/>
                </a:rPr>
                <a:t>Reflect as a group (possibly with your coach) and provide responses to the reflection questions on slide 19</a:t>
              </a:r>
              <a:endParaRPr sz="1300" b="1" dirty="0">
                <a:solidFill>
                  <a:srgbClr val="1A232D"/>
                </a:solidFill>
                <a:latin typeface="Avenir Next LT Pro" panose="020B0504020202020204" pitchFamily="34" charset="0"/>
                <a:ea typeface="Roboto"/>
                <a:cs typeface="Roboto"/>
                <a:sym typeface="Roboto"/>
              </a:endParaRPr>
            </a:p>
          </p:txBody>
        </p:sp>
      </p:grpSp>
      <p:sp>
        <p:nvSpPr>
          <p:cNvPr id="271" name="Google Shape;271;p39"/>
          <p:cNvSpPr txBox="1"/>
          <p:nvPr/>
        </p:nvSpPr>
        <p:spPr>
          <a:xfrm>
            <a:off x="161700" y="5757200"/>
            <a:ext cx="11348700" cy="559097"/>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1000"/>
              </a:spcAft>
              <a:buClr>
                <a:schemeClr val="dk1"/>
              </a:buClr>
              <a:buSzPts val="1800"/>
              <a:buFont typeface="Roboto"/>
              <a:buChar char="●"/>
            </a:pPr>
            <a:r>
              <a:rPr lang="en-US" sz="1600" dirty="0">
                <a:solidFill>
                  <a:srgbClr val="1A232D"/>
                </a:solidFill>
                <a:latin typeface="Avenir Next LT Pro" panose="020B0504020202020204" pitchFamily="34" charset="0"/>
                <a:ea typeface="Roboto"/>
                <a:cs typeface="Roboto"/>
                <a:sym typeface="Roboto"/>
              </a:rPr>
              <a:t>Organizations may also choose to decide on an alternative process in partnership with your facilitator or coach </a:t>
            </a:r>
            <a:endParaRPr sz="1600" dirty="0">
              <a:solidFill>
                <a:srgbClr val="1A232D"/>
              </a:solidFill>
              <a:latin typeface="Avenir Next LT Pro" panose="020B0504020202020204" pitchFamily="34" charset="0"/>
              <a:ea typeface="Roboto"/>
              <a:cs typeface="Roboto"/>
              <a:sym typeface="Roboto"/>
            </a:endParaRPr>
          </a:p>
        </p:txBody>
      </p:sp>
      <p:cxnSp>
        <p:nvCxnSpPr>
          <p:cNvPr id="6" name="Google Shape;219;p37">
            <a:extLst>
              <a:ext uri="{FF2B5EF4-FFF2-40B4-BE49-F238E27FC236}">
                <a16:creationId xmlns:a16="http://schemas.microsoft.com/office/drawing/2014/main" id="{42CD99FC-2B57-53A9-E887-DD61F367AA75}"/>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grpSp>
        <p:nvGrpSpPr>
          <p:cNvPr id="15" name="Group 14">
            <a:extLst>
              <a:ext uri="{FF2B5EF4-FFF2-40B4-BE49-F238E27FC236}">
                <a16:creationId xmlns:a16="http://schemas.microsoft.com/office/drawing/2014/main" id="{DBBC421E-DB27-080C-A59C-C4CE2AF40D42}"/>
              </a:ext>
            </a:extLst>
          </p:cNvPr>
          <p:cNvGrpSpPr/>
          <p:nvPr/>
        </p:nvGrpSpPr>
        <p:grpSpPr>
          <a:xfrm>
            <a:off x="0" y="6402336"/>
            <a:ext cx="12204495" cy="524700"/>
            <a:chOff x="0" y="6402336"/>
            <a:chExt cx="12204495" cy="524700"/>
          </a:xfrm>
        </p:grpSpPr>
        <p:grpSp>
          <p:nvGrpSpPr>
            <p:cNvPr id="16" name="Group 15">
              <a:extLst>
                <a:ext uri="{FF2B5EF4-FFF2-40B4-BE49-F238E27FC236}">
                  <a16:creationId xmlns:a16="http://schemas.microsoft.com/office/drawing/2014/main" id="{DE5E63EE-8544-16C0-E92B-349A2EDE5F92}"/>
                </a:ext>
              </a:extLst>
            </p:cNvPr>
            <p:cNvGrpSpPr/>
            <p:nvPr/>
          </p:nvGrpSpPr>
          <p:grpSpPr>
            <a:xfrm>
              <a:off x="0" y="6490239"/>
              <a:ext cx="12204495" cy="367762"/>
              <a:chOff x="0" y="6490239"/>
              <a:chExt cx="12204495" cy="367762"/>
            </a:xfrm>
          </p:grpSpPr>
          <p:sp>
            <p:nvSpPr>
              <p:cNvPr id="21" name="Google Shape;217;p37">
                <a:extLst>
                  <a:ext uri="{FF2B5EF4-FFF2-40B4-BE49-F238E27FC236}">
                    <a16:creationId xmlns:a16="http://schemas.microsoft.com/office/drawing/2014/main" id="{B5597EAA-3BA7-EAD6-BB4F-3F1BA2D2BA3F}"/>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9" name="Google Shape;219;p37">
                <a:extLst>
                  <a:ext uri="{FF2B5EF4-FFF2-40B4-BE49-F238E27FC236}">
                    <a16:creationId xmlns:a16="http://schemas.microsoft.com/office/drawing/2014/main" id="{528AEDB8-6490-0313-4CC5-868D0E6AC4ED}"/>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0" name="Google Shape;225;p37">
                <a:extLst>
                  <a:ext uri="{FF2B5EF4-FFF2-40B4-BE49-F238E27FC236}">
                    <a16:creationId xmlns:a16="http://schemas.microsoft.com/office/drawing/2014/main" id="{36E51F24-CB45-9B7D-1846-F83F04FFE51F}"/>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7" name="Google Shape;234;p38">
              <a:extLst>
                <a:ext uri="{FF2B5EF4-FFF2-40B4-BE49-F238E27FC236}">
                  <a16:creationId xmlns:a16="http://schemas.microsoft.com/office/drawing/2014/main" id="{9D52D757-74AA-ED76-A29C-47DA079C8BA9}"/>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4</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3" name="Google Shape;218;p37">
            <a:extLst>
              <a:ext uri="{FF2B5EF4-FFF2-40B4-BE49-F238E27FC236}">
                <a16:creationId xmlns:a16="http://schemas.microsoft.com/office/drawing/2014/main" id="{D21DBAE9-99C1-8F31-8695-C118FA2F19ED}"/>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0"/>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279" name="Google Shape;279;p40"/>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rgbClr val="FFA700"/>
                </a:solidFill>
                <a:latin typeface="DM Serif display" pitchFamily="2" charset="0"/>
                <a:ea typeface="Roboto Medium"/>
                <a:cs typeface="Roboto Medium"/>
                <a:sym typeface="Roboto Medium"/>
              </a:rPr>
              <a:t>Introduction: Organizational Equity Reflection Tool</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285" name="Google Shape;285;p40"/>
          <p:cNvSpPr txBox="1"/>
          <p:nvPr/>
        </p:nvSpPr>
        <p:spPr>
          <a:xfrm>
            <a:off x="161700" y="893840"/>
            <a:ext cx="6343500" cy="338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dirty="0">
                <a:solidFill>
                  <a:srgbClr val="19547F"/>
                </a:solidFill>
                <a:latin typeface="Avenir Next LT Pro Demi" panose="020B0704020202020204" pitchFamily="34" charset="0"/>
                <a:ea typeface="Roboto"/>
                <a:cs typeface="Roboto"/>
                <a:sym typeface="Roboto"/>
              </a:rPr>
              <a:t>Structure</a:t>
            </a:r>
            <a:endParaRPr sz="2400" dirty="0">
              <a:solidFill>
                <a:srgbClr val="19547F"/>
              </a:solidFill>
              <a:latin typeface="Avenir Next LT Pro Demi" panose="020B0704020202020204" pitchFamily="34" charset="0"/>
              <a:ea typeface="Roboto"/>
              <a:cs typeface="Roboto"/>
              <a:sym typeface="Roboto"/>
            </a:endParaRPr>
          </a:p>
        </p:txBody>
      </p:sp>
      <p:sp>
        <p:nvSpPr>
          <p:cNvPr id="286" name="Google Shape;286;p40"/>
          <p:cNvSpPr txBox="1"/>
          <p:nvPr/>
        </p:nvSpPr>
        <p:spPr>
          <a:xfrm>
            <a:off x="161700" y="1379718"/>
            <a:ext cx="11584098" cy="477160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rPr>
              <a:t>The Reflection tool is organized by four key column “headers”  -- each of these reflect an overall orientation to advancing equity. </a:t>
            </a: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457200" lvl="0" indent="0" algn="l" rtl="0">
              <a:spcBef>
                <a:spcPts val="1000"/>
              </a:spcBef>
              <a:spcAft>
                <a:spcPts val="0"/>
              </a:spcAft>
              <a:buNone/>
            </a:pP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457200" lvl="0" indent="0" algn="l" rtl="0">
              <a:spcBef>
                <a:spcPts val="0"/>
              </a:spcBef>
              <a:spcAft>
                <a:spcPts val="0"/>
              </a:spcAft>
              <a:buNone/>
            </a:pP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457200" lvl="0" indent="0" algn="l" rtl="0">
              <a:spcBef>
                <a:spcPts val="0"/>
              </a:spcBef>
              <a:spcAft>
                <a:spcPts val="0"/>
              </a:spcAft>
              <a:buNone/>
            </a:pP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457200" lvl="0" indent="0" algn="l" rtl="0">
              <a:spcBef>
                <a:spcPts val="0"/>
              </a:spcBef>
              <a:spcAft>
                <a:spcPts val="0"/>
              </a:spcAft>
              <a:buNone/>
            </a:pP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457200" lvl="0" indent="0" algn="l" rtl="0">
              <a:spcBef>
                <a:spcPts val="0"/>
              </a:spcBef>
              <a:spcAft>
                <a:spcPts val="0"/>
              </a:spcAft>
              <a:buNone/>
            </a:pP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0" lvl="0" indent="0" algn="l" rtl="0">
              <a:spcBef>
                <a:spcPts val="0"/>
              </a:spcBef>
              <a:spcAft>
                <a:spcPts val="0"/>
              </a:spcAft>
              <a:buNone/>
            </a:pP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0" lvl="0" indent="0" algn="l" rtl="0">
              <a:spcBef>
                <a:spcPts val="0"/>
              </a:spcBef>
              <a:spcAft>
                <a:spcPts val="0"/>
              </a:spcAft>
              <a:buNone/>
            </a:pPr>
            <a:r>
              <a:rPr lang="en-US"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rPr>
              <a:t>There is no correct starting point nor an ideal end point; each organization’s journey is unique, and an organization may be in different places with regard to each of the organizations dimensions.</a:t>
            </a: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0" lvl="0" indent="0" algn="l" rtl="0">
              <a:spcBef>
                <a:spcPts val="0"/>
              </a:spcBef>
              <a:spcAft>
                <a:spcPts val="0"/>
              </a:spcAft>
              <a:buNone/>
            </a:pP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457200" lvl="0" indent="-330200" algn="l" rtl="0">
              <a:spcBef>
                <a:spcPts val="0"/>
              </a:spcBef>
              <a:spcAft>
                <a:spcPts val="0"/>
              </a:spcAft>
              <a:buClr>
                <a:srgbClr val="000000"/>
              </a:buClr>
              <a:buSzPts val="1600"/>
              <a:buFont typeface="Roboto"/>
              <a:buChar char="●"/>
            </a:pPr>
            <a:r>
              <a:rPr lang="en-US"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rPr>
              <a:t>Each cell within each dimension addresses:</a:t>
            </a: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914400" lvl="1" indent="-330200" algn="l" rtl="0">
              <a:spcBef>
                <a:spcPts val="0"/>
              </a:spcBef>
              <a:spcAft>
                <a:spcPts val="0"/>
              </a:spcAft>
              <a:buClr>
                <a:srgbClr val="595959"/>
              </a:buClr>
              <a:buSzPts val="1600"/>
              <a:buFont typeface="Roboto"/>
              <a:buChar char="○"/>
            </a:pPr>
            <a:r>
              <a:rPr lang="en-US"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rPr>
              <a:t>“what” -- the content of the equity relative to that dimension, and</a:t>
            </a: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914400" lvl="1" indent="-330200" algn="l" rtl="0">
              <a:spcBef>
                <a:spcPts val="0"/>
              </a:spcBef>
              <a:spcAft>
                <a:spcPts val="0"/>
              </a:spcAft>
              <a:buClr>
                <a:srgbClr val="595959"/>
              </a:buClr>
              <a:buSzPts val="1600"/>
              <a:buFont typeface="Roboto"/>
              <a:buChar char="○"/>
            </a:pPr>
            <a:r>
              <a:rPr lang="en-US"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rPr>
              <a:t>“how” -- the methods an organization might undertake given the orientation</a:t>
            </a: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0" lvl="0" indent="0" algn="l" rtl="0">
              <a:spcBef>
                <a:spcPts val="0"/>
              </a:spcBef>
              <a:spcAft>
                <a:spcPts val="0"/>
              </a:spcAft>
              <a:buNone/>
            </a:pP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0" lvl="0" indent="0" algn="l" rtl="0">
              <a:spcBef>
                <a:spcPts val="0"/>
              </a:spcBef>
              <a:spcAft>
                <a:spcPts val="0"/>
              </a:spcAft>
              <a:buNone/>
            </a:pPr>
            <a:r>
              <a:rPr lang="en-US"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rPr>
              <a:t>The Reflection Tool can help reveal the overall orientation of your organization with regard to equity and highlight how each dimension may or may not be aligned.</a:t>
            </a: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0" lvl="0" indent="0" algn="l" rtl="0">
              <a:spcBef>
                <a:spcPts val="0"/>
              </a:spcBef>
              <a:spcAft>
                <a:spcPts val="0"/>
              </a:spcAft>
              <a:buNone/>
            </a:pP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a:p>
            <a:pPr marL="0" lvl="0" indent="0" algn="l" rtl="0">
              <a:spcBef>
                <a:spcPts val="0"/>
              </a:spcBef>
              <a:spcAft>
                <a:spcPts val="0"/>
              </a:spcAft>
              <a:buNone/>
            </a:pPr>
            <a:r>
              <a:rPr lang="en-US"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rPr>
              <a:t>We realize that considering all dimensions in a single process may be overwhelming. We also acknowledge that equity work can be uncomfortable and messy. We anticipate that there will be disagreements and that is normal in engaging each other on hard conversations. We intend for this tool to create opportunities to engage more deeply and intentionally in a challenging process.</a:t>
            </a:r>
            <a:endParaRPr dirty="0">
              <a:solidFill>
                <a:srgbClr val="1A232D"/>
              </a:solidFill>
              <a:latin typeface="Avenir Next LT Pro Light" panose="020B0304020202020204" pitchFamily="34" charset="0"/>
              <a:ea typeface="Roboto" panose="02000000000000000000" pitchFamily="2" charset="0"/>
              <a:cs typeface="Roboto" panose="02000000000000000000" pitchFamily="2" charset="0"/>
              <a:sym typeface="Roboto"/>
            </a:endParaRPr>
          </a:p>
        </p:txBody>
      </p:sp>
      <p:graphicFrame>
        <p:nvGraphicFramePr>
          <p:cNvPr id="287" name="Google Shape;287;p40"/>
          <p:cNvGraphicFramePr/>
          <p:nvPr>
            <p:extLst>
              <p:ext uri="{D42A27DB-BD31-4B8C-83A1-F6EECF244321}">
                <p14:modId xmlns:p14="http://schemas.microsoft.com/office/powerpoint/2010/main" val="3591619308"/>
              </p:ext>
            </p:extLst>
          </p:nvPr>
        </p:nvGraphicFramePr>
        <p:xfrm>
          <a:off x="1407500" y="1856213"/>
          <a:ext cx="9306100" cy="560525"/>
        </p:xfrm>
        <a:graphic>
          <a:graphicData uri="http://schemas.openxmlformats.org/drawingml/2006/table">
            <a:tbl>
              <a:tblPr>
                <a:noFill/>
                <a:tableStyleId>{21AA5BD7-730E-42D8-9243-BABD1F03BF4F}</a:tableStyleId>
              </a:tblPr>
              <a:tblGrid>
                <a:gridCol w="2326525">
                  <a:extLst>
                    <a:ext uri="{9D8B030D-6E8A-4147-A177-3AD203B41FA5}">
                      <a16:colId xmlns:a16="http://schemas.microsoft.com/office/drawing/2014/main" val="20000"/>
                    </a:ext>
                  </a:extLst>
                </a:gridCol>
                <a:gridCol w="2326525">
                  <a:extLst>
                    <a:ext uri="{9D8B030D-6E8A-4147-A177-3AD203B41FA5}">
                      <a16:colId xmlns:a16="http://schemas.microsoft.com/office/drawing/2014/main" val="20001"/>
                    </a:ext>
                  </a:extLst>
                </a:gridCol>
                <a:gridCol w="2326525">
                  <a:extLst>
                    <a:ext uri="{9D8B030D-6E8A-4147-A177-3AD203B41FA5}">
                      <a16:colId xmlns:a16="http://schemas.microsoft.com/office/drawing/2014/main" val="20002"/>
                    </a:ext>
                  </a:extLst>
                </a:gridCol>
                <a:gridCol w="2326525">
                  <a:extLst>
                    <a:ext uri="{9D8B030D-6E8A-4147-A177-3AD203B41FA5}">
                      <a16:colId xmlns:a16="http://schemas.microsoft.com/office/drawing/2014/main" val="20003"/>
                    </a:ext>
                  </a:extLst>
                </a:gridCol>
              </a:tblGrid>
              <a:tr h="560525">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solidFill>
                            <a:srgbClr val="1A232D"/>
                          </a:solidFill>
                          <a:latin typeface="Avenir Next LT Pro Demi" panose="020B0704020202020204" pitchFamily="34" charset="0"/>
                          <a:ea typeface="Roboto" panose="02000000000000000000" pitchFamily="2" charset="0"/>
                          <a:cs typeface="Roboto" panose="02000000000000000000" pitchFamily="2" charset="0"/>
                          <a:sym typeface="Roboto"/>
                        </a:rPr>
                        <a:t>“Curiosity”</a:t>
                      </a:r>
                      <a:endParaRPr sz="1600" b="1" u="none" strike="noStrike" cap="none" dirty="0">
                        <a:solidFill>
                          <a:srgbClr val="1A232D"/>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solidFill>
                            <a:srgbClr val="1A232D"/>
                          </a:solidFill>
                          <a:latin typeface="Avenir Next LT Pro Demi" panose="020B0704020202020204" pitchFamily="34" charset="0"/>
                          <a:ea typeface="Roboto" panose="02000000000000000000" pitchFamily="2" charset="0"/>
                          <a:cs typeface="Roboto" panose="02000000000000000000" pitchFamily="2" charset="0"/>
                          <a:sym typeface="Roboto"/>
                        </a:rPr>
                        <a:t>“Commitment”</a:t>
                      </a:r>
                      <a:endParaRPr sz="1600" b="1" u="none" strike="noStrike" cap="none" dirty="0">
                        <a:solidFill>
                          <a:srgbClr val="1A232D"/>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solidFill>
                            <a:srgbClr val="1A232D"/>
                          </a:solidFill>
                          <a:latin typeface="Avenir Next LT Pro Demi" panose="020B0704020202020204" pitchFamily="34" charset="0"/>
                          <a:ea typeface="Roboto" panose="02000000000000000000" pitchFamily="2" charset="0"/>
                          <a:cs typeface="Roboto" panose="02000000000000000000" pitchFamily="2" charset="0"/>
                          <a:sym typeface="Roboto"/>
                        </a:rPr>
                        <a:t>“Practice”</a:t>
                      </a:r>
                      <a:endParaRPr sz="1600" b="1" u="none" strike="noStrike" cap="none" dirty="0">
                        <a:solidFill>
                          <a:srgbClr val="1A232D"/>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solidFill>
                            <a:srgbClr val="1A232D"/>
                          </a:solidFill>
                          <a:latin typeface="Avenir Next LT Pro Demi" panose="020B0704020202020204" pitchFamily="34" charset="0"/>
                          <a:ea typeface="Roboto" panose="02000000000000000000" pitchFamily="2" charset="0"/>
                          <a:cs typeface="Roboto" panose="02000000000000000000" pitchFamily="2" charset="0"/>
                          <a:sym typeface="Roboto"/>
                        </a:rPr>
                        <a:t>“Embedded”</a:t>
                      </a:r>
                      <a:endParaRPr sz="1600" b="1" u="none" strike="noStrike" cap="none" dirty="0">
                        <a:solidFill>
                          <a:srgbClr val="1A232D"/>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88" name="Google Shape;288;p40"/>
          <p:cNvSpPr/>
          <p:nvPr/>
        </p:nvSpPr>
        <p:spPr>
          <a:xfrm>
            <a:off x="1407550" y="2256792"/>
            <a:ext cx="9306000" cy="523200"/>
          </a:xfrm>
          <a:prstGeom prst="leftRightArrow">
            <a:avLst>
              <a:gd name="adj1" fmla="val 58907"/>
              <a:gd name="adj2" fmla="val 88857"/>
            </a:avLst>
          </a:prstGeom>
          <a:solidFill>
            <a:srgbClr val="35AC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cxnSp>
        <p:nvCxnSpPr>
          <p:cNvPr id="11" name="Google Shape;219;p37">
            <a:extLst>
              <a:ext uri="{FF2B5EF4-FFF2-40B4-BE49-F238E27FC236}">
                <a16:creationId xmlns:a16="http://schemas.microsoft.com/office/drawing/2014/main" id="{8EC1085B-F0C0-7351-63C5-E1628ED9F5BA}"/>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grpSp>
        <p:nvGrpSpPr>
          <p:cNvPr id="14" name="Group 13">
            <a:extLst>
              <a:ext uri="{FF2B5EF4-FFF2-40B4-BE49-F238E27FC236}">
                <a16:creationId xmlns:a16="http://schemas.microsoft.com/office/drawing/2014/main" id="{FDE523E8-7452-45BA-7FD6-1FBC858AB702}"/>
              </a:ext>
            </a:extLst>
          </p:cNvPr>
          <p:cNvGrpSpPr/>
          <p:nvPr/>
        </p:nvGrpSpPr>
        <p:grpSpPr>
          <a:xfrm>
            <a:off x="0" y="6402336"/>
            <a:ext cx="12204495" cy="524700"/>
            <a:chOff x="0" y="6402336"/>
            <a:chExt cx="12204495" cy="524700"/>
          </a:xfrm>
        </p:grpSpPr>
        <p:grpSp>
          <p:nvGrpSpPr>
            <p:cNvPr id="15" name="Group 14">
              <a:extLst>
                <a:ext uri="{FF2B5EF4-FFF2-40B4-BE49-F238E27FC236}">
                  <a16:creationId xmlns:a16="http://schemas.microsoft.com/office/drawing/2014/main" id="{065E83D7-308B-0A74-4683-1C99D27D3F58}"/>
                </a:ext>
              </a:extLst>
            </p:cNvPr>
            <p:cNvGrpSpPr/>
            <p:nvPr/>
          </p:nvGrpSpPr>
          <p:grpSpPr>
            <a:xfrm>
              <a:off x="0" y="6490239"/>
              <a:ext cx="12204495" cy="367762"/>
              <a:chOff x="0" y="6490239"/>
              <a:chExt cx="12204495" cy="367762"/>
            </a:xfrm>
          </p:grpSpPr>
          <p:sp>
            <p:nvSpPr>
              <p:cNvPr id="20" name="Google Shape;217;p37">
                <a:extLst>
                  <a:ext uri="{FF2B5EF4-FFF2-40B4-BE49-F238E27FC236}">
                    <a16:creationId xmlns:a16="http://schemas.microsoft.com/office/drawing/2014/main" id="{C4DD9BA8-633C-A2A7-9F04-528A9DA4B6E7}"/>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8" name="Google Shape;219;p37">
                <a:extLst>
                  <a:ext uri="{FF2B5EF4-FFF2-40B4-BE49-F238E27FC236}">
                    <a16:creationId xmlns:a16="http://schemas.microsoft.com/office/drawing/2014/main" id="{F58A41F3-BD74-981A-71E8-8EA674150804}"/>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19" name="Google Shape;225;p37">
                <a:extLst>
                  <a:ext uri="{FF2B5EF4-FFF2-40B4-BE49-F238E27FC236}">
                    <a16:creationId xmlns:a16="http://schemas.microsoft.com/office/drawing/2014/main" id="{2121E7E5-8802-D518-3336-F50BA08678F1}"/>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6" name="Google Shape;234;p38">
              <a:extLst>
                <a:ext uri="{FF2B5EF4-FFF2-40B4-BE49-F238E27FC236}">
                  <a16:creationId xmlns:a16="http://schemas.microsoft.com/office/drawing/2014/main" id="{84BDEBB5-D2A4-C2A3-9128-6CC7E23163DD}"/>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5</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2" name="Google Shape;218;p37">
            <a:extLst>
              <a:ext uri="{FF2B5EF4-FFF2-40B4-BE49-F238E27FC236}">
                <a16:creationId xmlns:a16="http://schemas.microsoft.com/office/drawing/2014/main" id="{7B25D8B5-AC11-7E9C-E217-27F574A7B3D1}"/>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4"/>
        <p:cNvGrpSpPr/>
        <p:nvPr/>
      </p:nvGrpSpPr>
      <p:grpSpPr>
        <a:xfrm>
          <a:off x="0" y="0"/>
          <a:ext cx="0" cy="0"/>
          <a:chOff x="0" y="0"/>
          <a:chExt cx="0" cy="0"/>
        </a:xfrm>
      </p:grpSpPr>
      <p:sp>
        <p:nvSpPr>
          <p:cNvPr id="295" name="Google Shape;295;p41"/>
          <p:cNvSpPr/>
          <p:nvPr/>
        </p:nvSpPr>
        <p:spPr>
          <a:xfrm>
            <a:off x="3221550" y="1680589"/>
            <a:ext cx="7984200" cy="4668785"/>
          </a:xfrm>
          <a:prstGeom prst="downArrowCallout">
            <a:avLst>
              <a:gd name="adj1" fmla="val 36200"/>
              <a:gd name="adj2" fmla="val 18100"/>
              <a:gd name="adj3" fmla="val 6780"/>
              <a:gd name="adj4" fmla="val 88642"/>
            </a:avLst>
          </a:prstGeom>
          <a:solidFill>
            <a:schemeClr val="bg1">
              <a:lumMod val="95000"/>
            </a:schemeClr>
          </a:solidFill>
          <a:ln w="28575" cap="flat" cmpd="sng">
            <a:noFill/>
            <a:prstDash val="solid"/>
            <a:round/>
            <a:headEnd type="none" w="sm" len="sm"/>
            <a:tailEnd type="none" w="sm" len="sm"/>
          </a:ln>
        </p:spPr>
        <p:txBody>
          <a:bodyPr spcFirstLastPara="1" wrap="square" lIns="91425" tIns="91425" rIns="91425" bIns="91425" anchor="ctr" anchorCtr="0">
            <a:noAutofit/>
          </a:bodyPr>
          <a:lstStyle/>
          <a:p>
            <a:pPr marL="457200" lvl="0" indent="-336550" algn="l" rtl="0">
              <a:lnSpc>
                <a:spcPct val="115000"/>
              </a:lnSpc>
              <a:spcBef>
                <a:spcPts val="0"/>
              </a:spcBef>
              <a:spcAft>
                <a:spcPts val="0"/>
              </a:spcAft>
              <a:buClr>
                <a:schemeClr val="dk1"/>
              </a:buClr>
              <a:buSzPts val="1700"/>
              <a:buFont typeface="Roboto"/>
              <a:buChar char="●"/>
            </a:pPr>
            <a:r>
              <a:rPr lang="en-US" sz="17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This tool was designed to generate discussion and reflection</a:t>
            </a:r>
            <a:endParaRPr sz="17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457200" lvl="0" indent="-336550" algn="l" rtl="0">
              <a:lnSpc>
                <a:spcPct val="115000"/>
              </a:lnSpc>
              <a:spcBef>
                <a:spcPts val="0"/>
              </a:spcBef>
              <a:spcAft>
                <a:spcPts val="0"/>
              </a:spcAft>
              <a:buClr>
                <a:schemeClr val="dk1"/>
              </a:buClr>
              <a:buSzPts val="1700"/>
              <a:buFont typeface="Roboto"/>
              <a:buChar char="●"/>
            </a:pPr>
            <a:r>
              <a:rPr lang="en-US" sz="17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We recommend using this tool with support of a coach or facilitator to help guide your overarching equity work </a:t>
            </a:r>
            <a:endParaRPr sz="17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457200" lvl="0" indent="-336550" algn="l" rtl="0">
              <a:lnSpc>
                <a:spcPct val="115000"/>
              </a:lnSpc>
              <a:spcBef>
                <a:spcPts val="0"/>
              </a:spcBef>
              <a:spcAft>
                <a:spcPts val="0"/>
              </a:spcAft>
              <a:buClr>
                <a:schemeClr val="dk1"/>
              </a:buClr>
              <a:buSzPts val="1700"/>
              <a:buFont typeface="Roboto"/>
              <a:buChar char="●"/>
            </a:pPr>
            <a:r>
              <a:rPr lang="en-US" sz="17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For each of the nine dimensions, read the descriptions (on each subsequent slide) and reflect on:</a:t>
            </a:r>
            <a:endParaRPr sz="17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914400" lvl="1" indent="-336550" algn="l" rtl="0">
              <a:lnSpc>
                <a:spcPct val="115000"/>
              </a:lnSpc>
              <a:spcBef>
                <a:spcPts val="0"/>
              </a:spcBef>
              <a:spcAft>
                <a:spcPts val="0"/>
              </a:spcAft>
              <a:buClr>
                <a:schemeClr val="dk1"/>
              </a:buClr>
              <a:buSzPts val="1700"/>
              <a:buFont typeface="Roboto"/>
              <a:buChar char="○"/>
            </a:pPr>
            <a:r>
              <a:rPr lang="en-US" sz="17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Where is our organization </a:t>
            </a:r>
            <a:r>
              <a:rPr lang="en-US" sz="1700" b="1"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today</a:t>
            </a:r>
            <a:r>
              <a:rPr lang="en-US" sz="17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 and why?</a:t>
            </a:r>
            <a:endParaRPr sz="17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1371600" lvl="2" indent="-336550" algn="l" rtl="0">
              <a:lnSpc>
                <a:spcPct val="115000"/>
              </a:lnSpc>
              <a:spcBef>
                <a:spcPts val="0"/>
              </a:spcBef>
              <a:spcAft>
                <a:spcPts val="0"/>
              </a:spcAft>
              <a:buClr>
                <a:schemeClr val="dk1"/>
              </a:buClr>
              <a:buSzPts val="1700"/>
              <a:buFont typeface="Roboto"/>
              <a:buChar char="■"/>
            </a:pPr>
            <a:r>
              <a:rPr lang="en-US" sz="17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This can be marked with a dot</a:t>
            </a:r>
            <a:endParaRPr sz="17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914400" lvl="1" indent="-336550" algn="l" rtl="0">
              <a:lnSpc>
                <a:spcPct val="115000"/>
              </a:lnSpc>
              <a:spcBef>
                <a:spcPts val="0"/>
              </a:spcBef>
              <a:spcAft>
                <a:spcPts val="0"/>
              </a:spcAft>
              <a:buClr>
                <a:srgbClr val="595959"/>
              </a:buClr>
              <a:buSzPts val="1700"/>
              <a:buFont typeface="Roboto"/>
              <a:buChar char="○"/>
            </a:pPr>
            <a:r>
              <a:rPr lang="en-US" sz="17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Where could our organization be </a:t>
            </a:r>
            <a:r>
              <a:rPr lang="en-US" sz="1700" b="1"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in </a:t>
            </a:r>
            <a:r>
              <a:rPr lang="en-US" sz="1700" b="1" i="1" dirty="0">
                <a:latin typeface="Avenir Next LT Pro" panose="020B0504020202020204" pitchFamily="34" charset="0"/>
                <a:ea typeface="Roboto" panose="02000000000000000000" pitchFamily="2" charset="0"/>
                <a:cs typeface="Roboto" panose="02000000000000000000" pitchFamily="2" charset="0"/>
                <a:sym typeface="Roboto"/>
              </a:rPr>
              <a:t>about 3 years</a:t>
            </a:r>
            <a:r>
              <a:rPr lang="en-US" sz="17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 and why?</a:t>
            </a:r>
            <a:endParaRPr sz="17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1371600" lvl="2" indent="-336550" algn="l" rtl="0">
              <a:lnSpc>
                <a:spcPct val="115000"/>
              </a:lnSpc>
              <a:spcBef>
                <a:spcPts val="0"/>
              </a:spcBef>
              <a:spcAft>
                <a:spcPts val="0"/>
              </a:spcAft>
              <a:buClr>
                <a:schemeClr val="dk1"/>
              </a:buClr>
              <a:buSzPts val="1700"/>
              <a:buFont typeface="Roboto"/>
              <a:buChar char="■"/>
            </a:pPr>
            <a:r>
              <a:rPr lang="en-US" sz="17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This can be marked with a star</a:t>
            </a:r>
            <a:endParaRPr sz="17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0" lvl="0" indent="0" algn="l" rtl="0">
              <a:lnSpc>
                <a:spcPct val="115000"/>
              </a:lnSpc>
              <a:spcBef>
                <a:spcPts val="0"/>
              </a:spcBef>
              <a:spcAft>
                <a:spcPts val="0"/>
              </a:spcAft>
              <a:buNone/>
            </a:pPr>
            <a:endParaRPr sz="6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457200" lvl="0" indent="0" algn="l" rtl="0">
              <a:lnSpc>
                <a:spcPct val="115000"/>
              </a:lnSpc>
              <a:spcBef>
                <a:spcPts val="0"/>
              </a:spcBef>
              <a:spcAft>
                <a:spcPts val="0"/>
              </a:spcAft>
              <a:buNone/>
            </a:pPr>
            <a:endParaRPr sz="12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457200" lvl="0" indent="0" algn="l" rtl="0">
              <a:lnSpc>
                <a:spcPct val="115000"/>
              </a:lnSpc>
              <a:spcBef>
                <a:spcPts val="0"/>
              </a:spcBef>
              <a:spcAft>
                <a:spcPts val="0"/>
              </a:spcAft>
              <a:buNone/>
            </a:pPr>
            <a:endParaRPr sz="17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457200" lvl="0" indent="-336550" algn="l" rtl="0">
              <a:lnSpc>
                <a:spcPct val="115000"/>
              </a:lnSpc>
              <a:spcBef>
                <a:spcPts val="0"/>
              </a:spcBef>
              <a:spcAft>
                <a:spcPts val="0"/>
              </a:spcAft>
              <a:buClr>
                <a:schemeClr val="dk1"/>
              </a:buClr>
              <a:buSzPts val="1700"/>
              <a:buFont typeface="Roboto"/>
              <a:buChar char="●"/>
            </a:pPr>
            <a:r>
              <a:rPr lang="en-US" sz="17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The next slide offers an example along one organizational dimension</a:t>
            </a:r>
            <a:endParaRPr sz="17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graphicFrame>
        <p:nvGraphicFramePr>
          <p:cNvPr id="296" name="Google Shape;296;p41"/>
          <p:cNvGraphicFramePr/>
          <p:nvPr>
            <p:extLst>
              <p:ext uri="{D42A27DB-BD31-4B8C-83A1-F6EECF244321}">
                <p14:modId xmlns:p14="http://schemas.microsoft.com/office/powerpoint/2010/main" val="2653180120"/>
              </p:ext>
            </p:extLst>
          </p:nvPr>
        </p:nvGraphicFramePr>
        <p:xfrm>
          <a:off x="2560502" y="782976"/>
          <a:ext cx="9306100" cy="487640"/>
        </p:xfrm>
        <a:graphic>
          <a:graphicData uri="http://schemas.openxmlformats.org/drawingml/2006/table">
            <a:tbl>
              <a:tblPr>
                <a:noFill/>
                <a:tableStyleId>{21AA5BD7-730E-42D8-9243-BABD1F03BF4F}</a:tableStyleId>
              </a:tblPr>
              <a:tblGrid>
                <a:gridCol w="2326525">
                  <a:extLst>
                    <a:ext uri="{9D8B030D-6E8A-4147-A177-3AD203B41FA5}">
                      <a16:colId xmlns:a16="http://schemas.microsoft.com/office/drawing/2014/main" val="20000"/>
                    </a:ext>
                  </a:extLst>
                </a:gridCol>
                <a:gridCol w="2326525">
                  <a:extLst>
                    <a:ext uri="{9D8B030D-6E8A-4147-A177-3AD203B41FA5}">
                      <a16:colId xmlns:a16="http://schemas.microsoft.com/office/drawing/2014/main" val="20001"/>
                    </a:ext>
                  </a:extLst>
                </a:gridCol>
                <a:gridCol w="2326525">
                  <a:extLst>
                    <a:ext uri="{9D8B030D-6E8A-4147-A177-3AD203B41FA5}">
                      <a16:colId xmlns:a16="http://schemas.microsoft.com/office/drawing/2014/main" val="20002"/>
                    </a:ext>
                  </a:extLst>
                </a:gridCol>
                <a:gridCol w="2326525">
                  <a:extLst>
                    <a:ext uri="{9D8B030D-6E8A-4147-A177-3AD203B41FA5}">
                      <a16:colId xmlns:a16="http://schemas.microsoft.com/office/drawing/2014/main" val="20003"/>
                    </a:ext>
                  </a:extLst>
                </a:gridCol>
              </a:tblGrid>
              <a:tr h="477600">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solidFill>
                            <a:srgbClr val="1A232D"/>
                          </a:solidFill>
                          <a:latin typeface="Avenir Next LT Pro Demi" panose="020B0704020202020204" pitchFamily="34" charset="0"/>
                          <a:ea typeface="Roboto"/>
                          <a:cs typeface="Roboto"/>
                          <a:sym typeface="Roboto"/>
                        </a:rPr>
                        <a:t>“Curiosity”</a:t>
                      </a:r>
                      <a:endParaRPr sz="1600" b="1" u="none" strike="noStrike" cap="none" dirty="0">
                        <a:solidFill>
                          <a:srgbClr val="1A232D"/>
                        </a:solidFill>
                        <a:latin typeface="Avenir Next LT Pro Demi" panose="020B0704020202020204" pitchFamily="34" charset="0"/>
                        <a:ea typeface="Roboto"/>
                        <a:cs typeface="Roboto"/>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solidFill>
                            <a:srgbClr val="1A232D"/>
                          </a:solidFill>
                          <a:latin typeface="Avenir Next LT Pro Demi" panose="020B0704020202020204" pitchFamily="34" charset="0"/>
                          <a:ea typeface="Roboto"/>
                          <a:cs typeface="Roboto"/>
                          <a:sym typeface="Roboto"/>
                        </a:rPr>
                        <a:t>“Commitment”</a:t>
                      </a:r>
                      <a:endParaRPr sz="1600" b="1" u="none" strike="noStrike" cap="none" dirty="0">
                        <a:solidFill>
                          <a:srgbClr val="1A232D"/>
                        </a:solidFill>
                        <a:latin typeface="Avenir Next LT Pro Demi" panose="020B0704020202020204" pitchFamily="34" charset="0"/>
                        <a:ea typeface="Roboto"/>
                        <a:cs typeface="Roboto"/>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a:solidFill>
                            <a:srgbClr val="1A232D"/>
                          </a:solidFill>
                          <a:latin typeface="Avenir Next LT Pro Demi" panose="020B0704020202020204" pitchFamily="34" charset="0"/>
                          <a:ea typeface="Roboto"/>
                          <a:cs typeface="Roboto"/>
                          <a:sym typeface="Roboto"/>
                        </a:rPr>
                        <a:t>“Practice”</a:t>
                      </a:r>
                      <a:endParaRPr sz="1600" b="1" u="none" strike="noStrike" cap="none">
                        <a:solidFill>
                          <a:srgbClr val="1A232D"/>
                        </a:solidFill>
                        <a:latin typeface="Avenir Next LT Pro Demi" panose="020B0704020202020204" pitchFamily="34" charset="0"/>
                        <a:ea typeface="Roboto"/>
                        <a:cs typeface="Roboto"/>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solidFill>
                            <a:srgbClr val="1A232D"/>
                          </a:solidFill>
                          <a:latin typeface="Avenir Next LT Pro Demi" panose="020B0704020202020204" pitchFamily="34" charset="0"/>
                          <a:ea typeface="Roboto"/>
                          <a:cs typeface="Roboto"/>
                          <a:sym typeface="Roboto"/>
                        </a:rPr>
                        <a:t>“Embedded”</a:t>
                      </a:r>
                      <a:endParaRPr sz="1600" b="1" u="none" strike="noStrike" cap="none" dirty="0">
                        <a:solidFill>
                          <a:srgbClr val="1A232D"/>
                        </a:solidFill>
                        <a:latin typeface="Avenir Next LT Pro Demi" panose="020B0704020202020204" pitchFamily="34" charset="0"/>
                        <a:ea typeface="Roboto"/>
                        <a:cs typeface="Roboto"/>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97" name="Google Shape;297;p41"/>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298" name="Google Shape;298;p41"/>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rgbClr val="FFA700"/>
                </a:solidFill>
                <a:latin typeface="DM Serif display" pitchFamily="2" charset="0"/>
                <a:ea typeface="Roboto Medium"/>
                <a:cs typeface="Roboto Medium"/>
                <a:sym typeface="Roboto Medium"/>
              </a:rPr>
              <a:t>How to Complete the Organizational Equity Reflection Tool</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304" name="Google Shape;304;p41"/>
          <p:cNvSpPr txBox="1"/>
          <p:nvPr/>
        </p:nvSpPr>
        <p:spPr>
          <a:xfrm>
            <a:off x="382607" y="1692850"/>
            <a:ext cx="23634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solidFill>
                  <a:srgbClr val="1A232D"/>
                </a:solidFill>
                <a:latin typeface="Avenir Next LT Pro Demi" panose="020B0704020202020204" pitchFamily="34" charset="0"/>
                <a:ea typeface="Roboto"/>
                <a:cs typeface="Roboto"/>
                <a:sym typeface="Roboto"/>
              </a:rPr>
              <a:t>1) Mission &amp; Vision</a:t>
            </a:r>
            <a:endParaRPr b="1" dirty="0">
              <a:solidFill>
                <a:srgbClr val="1A232D"/>
              </a:solidFill>
              <a:latin typeface="Avenir Next LT Pro Demi" panose="020B0704020202020204" pitchFamily="34" charset="0"/>
              <a:ea typeface="Roboto"/>
              <a:cs typeface="Roboto"/>
              <a:sym typeface="Roboto"/>
            </a:endParaRPr>
          </a:p>
        </p:txBody>
      </p:sp>
      <p:sp>
        <p:nvSpPr>
          <p:cNvPr id="305" name="Google Shape;305;p41"/>
          <p:cNvSpPr txBox="1"/>
          <p:nvPr/>
        </p:nvSpPr>
        <p:spPr>
          <a:xfrm>
            <a:off x="382732" y="4954326"/>
            <a:ext cx="23634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rgbClr val="1A232D"/>
                </a:solidFill>
                <a:latin typeface="Avenir Next LT Pro Demi" panose="020B0704020202020204" pitchFamily="34" charset="0"/>
                <a:ea typeface="Roboto"/>
                <a:cs typeface="Roboto"/>
                <a:sym typeface="Roboto"/>
              </a:rPr>
              <a:t>8) Organization - </a:t>
            </a:r>
            <a:r>
              <a:rPr lang="en-US">
                <a:solidFill>
                  <a:srgbClr val="1A232D"/>
                </a:solidFill>
                <a:latin typeface="Avenir Next LT Pro Demi" panose="020B0704020202020204" pitchFamily="34" charset="0"/>
                <a:ea typeface="Roboto Medium"/>
                <a:cs typeface="Roboto Medium"/>
                <a:sym typeface="Roboto Medium"/>
              </a:rPr>
              <a:t>HR</a:t>
            </a:r>
            <a:endParaRPr>
              <a:solidFill>
                <a:srgbClr val="1A232D"/>
              </a:solidFill>
              <a:latin typeface="Avenir Next LT Pro Demi" panose="020B0704020202020204" pitchFamily="34" charset="0"/>
              <a:ea typeface="Roboto"/>
              <a:cs typeface="Roboto"/>
              <a:sym typeface="Roboto"/>
            </a:endParaRPr>
          </a:p>
        </p:txBody>
      </p:sp>
      <p:sp>
        <p:nvSpPr>
          <p:cNvPr id="306" name="Google Shape;306;p41"/>
          <p:cNvSpPr txBox="1"/>
          <p:nvPr/>
        </p:nvSpPr>
        <p:spPr>
          <a:xfrm>
            <a:off x="382607" y="5365391"/>
            <a:ext cx="2363400" cy="66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solidFill>
                  <a:srgbClr val="1A232D"/>
                </a:solidFill>
                <a:latin typeface="Avenir Next LT Pro Demi" panose="020B0704020202020204" pitchFamily="34" charset="0"/>
                <a:ea typeface="Roboto"/>
                <a:cs typeface="Roboto"/>
                <a:sym typeface="Roboto"/>
              </a:rPr>
              <a:t>9) Organization - </a:t>
            </a:r>
            <a:r>
              <a:rPr lang="en-US" dirty="0">
                <a:solidFill>
                  <a:srgbClr val="1A232D"/>
                </a:solidFill>
                <a:latin typeface="Avenir Next LT Pro Demi" panose="020B0704020202020204" pitchFamily="34" charset="0"/>
                <a:ea typeface="Roboto Medium"/>
                <a:cs typeface="Roboto Medium"/>
                <a:sym typeface="Roboto Medium"/>
              </a:rPr>
              <a:t>Finance</a:t>
            </a:r>
            <a:endParaRPr dirty="0">
              <a:solidFill>
                <a:srgbClr val="1A232D"/>
              </a:solidFill>
              <a:latin typeface="Avenir Next LT Pro Demi" panose="020B0704020202020204" pitchFamily="34" charset="0"/>
              <a:ea typeface="Roboto Medium"/>
              <a:cs typeface="Roboto Medium"/>
              <a:sym typeface="Roboto Medium"/>
            </a:endParaRPr>
          </a:p>
          <a:p>
            <a:pPr marL="0" lvl="0" indent="0" algn="l" rtl="0">
              <a:spcBef>
                <a:spcPts val="0"/>
              </a:spcBef>
              <a:spcAft>
                <a:spcPts val="0"/>
              </a:spcAft>
              <a:buNone/>
            </a:pPr>
            <a:r>
              <a:rPr lang="en-US" dirty="0">
                <a:solidFill>
                  <a:srgbClr val="1A232D"/>
                </a:solidFill>
                <a:latin typeface="Avenir Next LT Pro Demi" panose="020B0704020202020204" pitchFamily="34" charset="0"/>
                <a:ea typeface="Roboto Medium"/>
                <a:cs typeface="Roboto Medium"/>
                <a:sym typeface="Roboto Medium"/>
              </a:rPr>
              <a:t>    &amp; Operations</a:t>
            </a:r>
            <a:endParaRPr dirty="0">
              <a:solidFill>
                <a:srgbClr val="1A232D"/>
              </a:solidFill>
              <a:latin typeface="Avenir Next LT Pro Demi" panose="020B0704020202020204" pitchFamily="34" charset="0"/>
              <a:ea typeface="Roboto"/>
              <a:cs typeface="Roboto"/>
              <a:sym typeface="Roboto"/>
            </a:endParaRPr>
          </a:p>
        </p:txBody>
      </p:sp>
      <p:sp>
        <p:nvSpPr>
          <p:cNvPr id="307" name="Google Shape;307;p41"/>
          <p:cNvSpPr txBox="1"/>
          <p:nvPr/>
        </p:nvSpPr>
        <p:spPr>
          <a:xfrm>
            <a:off x="382607" y="2103918"/>
            <a:ext cx="23634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solidFill>
                  <a:srgbClr val="1A232D"/>
                </a:solidFill>
                <a:latin typeface="Avenir Next LT Pro Demi" panose="020B0704020202020204" pitchFamily="34" charset="0"/>
                <a:ea typeface="Roboto"/>
                <a:cs typeface="Roboto"/>
                <a:sym typeface="Roboto"/>
              </a:rPr>
              <a:t>2) Culture &amp; Values</a:t>
            </a:r>
            <a:endParaRPr b="1" dirty="0">
              <a:solidFill>
                <a:srgbClr val="1A232D"/>
              </a:solidFill>
              <a:latin typeface="Avenir Next LT Pro Demi" panose="020B0704020202020204" pitchFamily="34" charset="0"/>
              <a:ea typeface="Roboto"/>
              <a:cs typeface="Roboto"/>
              <a:sym typeface="Roboto"/>
            </a:endParaRPr>
          </a:p>
        </p:txBody>
      </p:sp>
      <p:sp>
        <p:nvSpPr>
          <p:cNvPr id="308" name="Google Shape;308;p41"/>
          <p:cNvSpPr txBox="1"/>
          <p:nvPr/>
        </p:nvSpPr>
        <p:spPr>
          <a:xfrm>
            <a:off x="382757" y="2514986"/>
            <a:ext cx="2363400" cy="66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solidFill>
                  <a:srgbClr val="1A232D"/>
                </a:solidFill>
                <a:latin typeface="Avenir Next LT Pro Demi" panose="020B0704020202020204" pitchFamily="34" charset="0"/>
                <a:ea typeface="Roboto"/>
                <a:cs typeface="Roboto"/>
                <a:sym typeface="Roboto"/>
              </a:rPr>
              <a:t>3) Leadership &amp; Decision</a:t>
            </a:r>
            <a:endParaRPr b="1" dirty="0">
              <a:solidFill>
                <a:srgbClr val="1A232D"/>
              </a:solidFill>
              <a:latin typeface="Avenir Next LT Pro Demi" panose="020B0704020202020204" pitchFamily="34" charset="0"/>
              <a:ea typeface="Roboto"/>
              <a:cs typeface="Roboto"/>
              <a:sym typeface="Roboto"/>
            </a:endParaRPr>
          </a:p>
          <a:p>
            <a:pPr marL="0" lvl="0" indent="0" algn="l" rtl="0">
              <a:spcBef>
                <a:spcPts val="0"/>
              </a:spcBef>
              <a:spcAft>
                <a:spcPts val="0"/>
              </a:spcAft>
              <a:buNone/>
            </a:pPr>
            <a:r>
              <a:rPr lang="en-US" b="1" dirty="0">
                <a:solidFill>
                  <a:srgbClr val="1A232D"/>
                </a:solidFill>
                <a:latin typeface="Avenir Next LT Pro Demi" panose="020B0704020202020204" pitchFamily="34" charset="0"/>
                <a:ea typeface="Roboto"/>
                <a:cs typeface="Roboto"/>
                <a:sym typeface="Roboto"/>
              </a:rPr>
              <a:t>    Making</a:t>
            </a:r>
            <a:endParaRPr b="1" dirty="0">
              <a:solidFill>
                <a:srgbClr val="1A232D"/>
              </a:solidFill>
              <a:latin typeface="Avenir Next LT Pro Demi" panose="020B0704020202020204" pitchFamily="34" charset="0"/>
              <a:ea typeface="Roboto"/>
              <a:cs typeface="Roboto"/>
              <a:sym typeface="Roboto"/>
            </a:endParaRPr>
          </a:p>
        </p:txBody>
      </p:sp>
      <p:sp>
        <p:nvSpPr>
          <p:cNvPr id="309" name="Google Shape;309;p41"/>
          <p:cNvSpPr txBox="1"/>
          <p:nvPr/>
        </p:nvSpPr>
        <p:spPr>
          <a:xfrm>
            <a:off x="382757" y="3118054"/>
            <a:ext cx="23634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rgbClr val="1A232D"/>
                </a:solidFill>
                <a:latin typeface="Avenir Next LT Pro Demi" panose="020B0704020202020204" pitchFamily="34" charset="0"/>
                <a:ea typeface="Roboto"/>
                <a:cs typeface="Roboto"/>
                <a:sym typeface="Roboto"/>
              </a:rPr>
              <a:t>4) Strategy</a:t>
            </a:r>
            <a:endParaRPr b="1">
              <a:solidFill>
                <a:srgbClr val="1A232D"/>
              </a:solidFill>
              <a:latin typeface="Avenir Next LT Pro Demi" panose="020B0704020202020204" pitchFamily="34" charset="0"/>
              <a:ea typeface="Roboto"/>
              <a:cs typeface="Roboto"/>
              <a:sym typeface="Roboto"/>
            </a:endParaRPr>
          </a:p>
        </p:txBody>
      </p:sp>
      <p:sp>
        <p:nvSpPr>
          <p:cNvPr id="310" name="Google Shape;310;p41"/>
          <p:cNvSpPr txBox="1"/>
          <p:nvPr/>
        </p:nvSpPr>
        <p:spPr>
          <a:xfrm>
            <a:off x="382732" y="3940190"/>
            <a:ext cx="2363400" cy="66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rgbClr val="1A232D"/>
                </a:solidFill>
                <a:latin typeface="Avenir Next LT Pro Demi" panose="020B0704020202020204" pitchFamily="34" charset="0"/>
                <a:ea typeface="Roboto"/>
                <a:cs typeface="Roboto"/>
                <a:sym typeface="Roboto"/>
              </a:rPr>
              <a:t>6) Communications &amp;</a:t>
            </a:r>
            <a:endParaRPr b="1">
              <a:solidFill>
                <a:srgbClr val="1A232D"/>
              </a:solidFill>
              <a:latin typeface="Avenir Next LT Pro Demi" panose="020B0704020202020204" pitchFamily="34" charset="0"/>
              <a:ea typeface="Roboto"/>
              <a:cs typeface="Roboto"/>
              <a:sym typeface="Roboto"/>
            </a:endParaRPr>
          </a:p>
          <a:p>
            <a:pPr marL="0" lvl="0" indent="0" algn="l" rtl="0">
              <a:spcBef>
                <a:spcPts val="0"/>
              </a:spcBef>
              <a:spcAft>
                <a:spcPts val="0"/>
              </a:spcAft>
              <a:buNone/>
            </a:pPr>
            <a:r>
              <a:rPr lang="en-US" b="1">
                <a:solidFill>
                  <a:srgbClr val="1A232D"/>
                </a:solidFill>
                <a:latin typeface="Avenir Next LT Pro Demi" panose="020B0704020202020204" pitchFamily="34" charset="0"/>
                <a:ea typeface="Roboto"/>
                <a:cs typeface="Roboto"/>
                <a:sym typeface="Roboto"/>
              </a:rPr>
              <a:t>     Messaging</a:t>
            </a:r>
            <a:endParaRPr b="1">
              <a:solidFill>
                <a:srgbClr val="1A232D"/>
              </a:solidFill>
              <a:latin typeface="Avenir Next LT Pro Demi" panose="020B0704020202020204" pitchFamily="34" charset="0"/>
              <a:ea typeface="Roboto"/>
              <a:cs typeface="Roboto"/>
              <a:sym typeface="Roboto"/>
            </a:endParaRPr>
          </a:p>
        </p:txBody>
      </p:sp>
      <p:sp>
        <p:nvSpPr>
          <p:cNvPr id="311" name="Google Shape;311;p41"/>
          <p:cNvSpPr txBox="1"/>
          <p:nvPr/>
        </p:nvSpPr>
        <p:spPr>
          <a:xfrm>
            <a:off x="382757" y="4543258"/>
            <a:ext cx="25803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rgbClr val="1A232D"/>
                </a:solidFill>
                <a:latin typeface="Avenir Next LT Pro Demi" panose="020B0704020202020204" pitchFamily="34" charset="0"/>
                <a:ea typeface="Roboto"/>
                <a:cs typeface="Roboto"/>
                <a:sym typeface="Roboto"/>
              </a:rPr>
              <a:t>7) Evaluation &amp; Learning</a:t>
            </a:r>
            <a:endParaRPr b="1">
              <a:solidFill>
                <a:srgbClr val="1A232D"/>
              </a:solidFill>
              <a:latin typeface="Avenir Next LT Pro Demi" panose="020B0704020202020204" pitchFamily="34" charset="0"/>
              <a:ea typeface="Roboto"/>
              <a:cs typeface="Roboto"/>
              <a:sym typeface="Roboto"/>
            </a:endParaRPr>
          </a:p>
        </p:txBody>
      </p:sp>
      <p:sp>
        <p:nvSpPr>
          <p:cNvPr id="312" name="Google Shape;312;p41"/>
          <p:cNvSpPr txBox="1"/>
          <p:nvPr/>
        </p:nvSpPr>
        <p:spPr>
          <a:xfrm>
            <a:off x="382732" y="3529122"/>
            <a:ext cx="2286000" cy="4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rgbClr val="1A232D"/>
                </a:solidFill>
                <a:latin typeface="Avenir Next LT Pro Demi" panose="020B0704020202020204" pitchFamily="34" charset="0"/>
                <a:ea typeface="Roboto"/>
                <a:cs typeface="Roboto"/>
                <a:sym typeface="Roboto"/>
              </a:rPr>
              <a:t>5) Program</a:t>
            </a:r>
            <a:endParaRPr b="1">
              <a:solidFill>
                <a:srgbClr val="1A232D"/>
              </a:solidFill>
              <a:latin typeface="Avenir Next LT Pro Demi" panose="020B0704020202020204" pitchFamily="34" charset="0"/>
              <a:ea typeface="Roboto"/>
              <a:cs typeface="Roboto"/>
              <a:sym typeface="Roboto"/>
            </a:endParaRPr>
          </a:p>
        </p:txBody>
      </p:sp>
      <p:sp>
        <p:nvSpPr>
          <p:cNvPr id="314" name="Google Shape;314;p41"/>
          <p:cNvSpPr/>
          <p:nvPr/>
        </p:nvSpPr>
        <p:spPr>
          <a:xfrm>
            <a:off x="7765406" y="3745191"/>
            <a:ext cx="288222" cy="278545"/>
          </a:xfrm>
          <a:prstGeom prst="ellipse">
            <a:avLst/>
          </a:prstGeom>
          <a:solidFill>
            <a:srgbClr val="19547F"/>
          </a:solid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15" name="Google Shape;315;p41"/>
          <p:cNvSpPr/>
          <p:nvPr/>
        </p:nvSpPr>
        <p:spPr>
          <a:xfrm>
            <a:off x="7736661" y="4324634"/>
            <a:ext cx="345542" cy="332712"/>
          </a:xfrm>
          <a:prstGeom prst="star5">
            <a:avLst>
              <a:gd name="adj" fmla="val 19098"/>
              <a:gd name="hf" fmla="val 105146"/>
              <a:gd name="vf" fmla="val 110557"/>
            </a:avLst>
          </a:prstGeom>
          <a:solidFill>
            <a:srgbClr val="FFA700"/>
          </a:solid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16" name="Google Shape;316;p41"/>
          <p:cNvSpPr/>
          <p:nvPr/>
        </p:nvSpPr>
        <p:spPr>
          <a:xfrm>
            <a:off x="4362449" y="4709538"/>
            <a:ext cx="5434375" cy="524700"/>
          </a:xfrm>
          <a:prstGeom prst="rect">
            <a:avLst/>
          </a:prstGeom>
          <a:solidFill>
            <a:srgbClr val="19547F"/>
          </a:solidFill>
          <a:ln w="28575" cap="flat" cmpd="sng">
            <a:noFill/>
            <a:prstDash val="solid"/>
            <a:round/>
            <a:headEnd type="none" w="sm" len="sm"/>
            <a:tailEnd type="none" w="sm" len="sm"/>
          </a:ln>
        </p:spPr>
        <p:txBody>
          <a:bodyPr spcFirstLastPara="1" wrap="square" lIns="91425" tIns="0" rIns="91425" bIns="0" anchor="t" anchorCtr="0">
            <a:noAutofit/>
          </a:bodyPr>
          <a:lstStyle/>
          <a:p>
            <a:pPr marL="0" lvl="0" indent="0" algn="ctr" rtl="0">
              <a:spcBef>
                <a:spcPts val="0"/>
              </a:spcBef>
              <a:spcAft>
                <a:spcPts val="0"/>
              </a:spcAft>
              <a:buClr>
                <a:schemeClr val="dk1"/>
              </a:buClr>
              <a:buSzPts val="1100"/>
              <a:buFont typeface="Arial"/>
              <a:buNone/>
            </a:pPr>
            <a:endParaRPr sz="400" i="1" dirty="0">
              <a:solidFill>
                <a:schemeClr val="bg1"/>
              </a:solidFill>
              <a:latin typeface="Roboto"/>
              <a:ea typeface="Roboto"/>
              <a:cs typeface="Roboto"/>
              <a:sym typeface="Roboto"/>
            </a:endParaRPr>
          </a:p>
          <a:p>
            <a:pPr marL="0" lvl="0" indent="0" algn="ctr" rtl="0">
              <a:spcBef>
                <a:spcPts val="0"/>
              </a:spcBef>
              <a:spcAft>
                <a:spcPts val="0"/>
              </a:spcAft>
              <a:buClr>
                <a:schemeClr val="dk1"/>
              </a:buClr>
              <a:buSzPts val="1100"/>
              <a:buFont typeface="Arial"/>
              <a:buNone/>
            </a:pPr>
            <a:r>
              <a:rPr lang="en-US" sz="1200" i="1" dirty="0">
                <a:solidFill>
                  <a:schemeClr val="bg1"/>
                </a:solidFill>
                <a:latin typeface="Avenir Next LT Pro" panose="020B0504020202020204" pitchFamily="34" charset="0"/>
                <a:ea typeface="Roboto" panose="02000000000000000000" pitchFamily="2" charset="0"/>
                <a:cs typeface="Roboto" panose="02000000000000000000" pitchFamily="2" charset="0"/>
                <a:sym typeface="Roboto"/>
              </a:rPr>
              <a:t>Don’t worry about where precisely to place the shapes on the continuum - </a:t>
            </a:r>
            <a:br>
              <a:rPr lang="en-US" sz="1200" i="1" dirty="0">
                <a:solidFill>
                  <a:schemeClr val="bg1"/>
                </a:solidFill>
                <a:latin typeface="Avenir Next LT Pro" panose="020B0504020202020204" pitchFamily="34" charset="0"/>
                <a:ea typeface="Roboto" panose="02000000000000000000" pitchFamily="2" charset="0"/>
                <a:cs typeface="Roboto" panose="02000000000000000000" pitchFamily="2" charset="0"/>
                <a:sym typeface="Roboto"/>
              </a:rPr>
            </a:br>
            <a:r>
              <a:rPr lang="en-US" sz="1200" i="1" dirty="0">
                <a:solidFill>
                  <a:schemeClr val="bg1"/>
                </a:solidFill>
                <a:latin typeface="Avenir Next LT Pro" panose="020B0504020202020204" pitchFamily="34" charset="0"/>
                <a:ea typeface="Roboto" panose="02000000000000000000" pitchFamily="2" charset="0"/>
                <a:cs typeface="Roboto" panose="02000000000000000000" pitchFamily="2" charset="0"/>
                <a:sym typeface="Roboto"/>
              </a:rPr>
              <a:t>the tool is meant to generate reflection &amp; discussion</a:t>
            </a:r>
            <a:endParaRPr sz="1200" dirty="0">
              <a:solidFill>
                <a:schemeClr val="bg1"/>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9" name="Google Shape;288;p40">
            <a:extLst>
              <a:ext uri="{FF2B5EF4-FFF2-40B4-BE49-F238E27FC236}">
                <a16:creationId xmlns:a16="http://schemas.microsoft.com/office/drawing/2014/main" id="{61A3B13E-08AE-E881-2CCE-79540D34FA21}"/>
              </a:ext>
            </a:extLst>
          </p:cNvPr>
          <p:cNvSpPr/>
          <p:nvPr/>
        </p:nvSpPr>
        <p:spPr>
          <a:xfrm>
            <a:off x="2560602" y="1192851"/>
            <a:ext cx="9306000" cy="523200"/>
          </a:xfrm>
          <a:prstGeom prst="leftRightArrow">
            <a:avLst>
              <a:gd name="adj1" fmla="val 58907"/>
              <a:gd name="adj2" fmla="val 88857"/>
            </a:avLst>
          </a:prstGeom>
          <a:solidFill>
            <a:srgbClr val="35AC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cxnSp>
        <p:nvCxnSpPr>
          <p:cNvPr id="13" name="Google Shape;219;p37">
            <a:extLst>
              <a:ext uri="{FF2B5EF4-FFF2-40B4-BE49-F238E27FC236}">
                <a16:creationId xmlns:a16="http://schemas.microsoft.com/office/drawing/2014/main" id="{19B286B2-1D2F-49CD-0CC0-A5A977EDD6A4}"/>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grpSp>
        <p:nvGrpSpPr>
          <p:cNvPr id="8" name="Group 7">
            <a:extLst>
              <a:ext uri="{FF2B5EF4-FFF2-40B4-BE49-F238E27FC236}">
                <a16:creationId xmlns:a16="http://schemas.microsoft.com/office/drawing/2014/main" id="{6893B179-F477-386D-BC68-37D982B8E1C6}"/>
              </a:ext>
            </a:extLst>
          </p:cNvPr>
          <p:cNvGrpSpPr/>
          <p:nvPr/>
        </p:nvGrpSpPr>
        <p:grpSpPr>
          <a:xfrm>
            <a:off x="0" y="6402336"/>
            <a:ext cx="12204495" cy="524700"/>
            <a:chOff x="0" y="6402336"/>
            <a:chExt cx="12204495" cy="524700"/>
          </a:xfrm>
        </p:grpSpPr>
        <p:grpSp>
          <p:nvGrpSpPr>
            <p:cNvPr id="16" name="Group 15">
              <a:extLst>
                <a:ext uri="{FF2B5EF4-FFF2-40B4-BE49-F238E27FC236}">
                  <a16:creationId xmlns:a16="http://schemas.microsoft.com/office/drawing/2014/main" id="{6D40E63C-65EB-8B86-0DFC-6175E095C6A3}"/>
                </a:ext>
              </a:extLst>
            </p:cNvPr>
            <p:cNvGrpSpPr/>
            <p:nvPr/>
          </p:nvGrpSpPr>
          <p:grpSpPr>
            <a:xfrm>
              <a:off x="0" y="6490239"/>
              <a:ext cx="12204495" cy="367762"/>
              <a:chOff x="0" y="6490239"/>
              <a:chExt cx="12204495" cy="367762"/>
            </a:xfrm>
          </p:grpSpPr>
          <p:sp>
            <p:nvSpPr>
              <p:cNvPr id="21" name="Google Shape;217;p37">
                <a:extLst>
                  <a:ext uri="{FF2B5EF4-FFF2-40B4-BE49-F238E27FC236}">
                    <a16:creationId xmlns:a16="http://schemas.microsoft.com/office/drawing/2014/main" id="{3A2A0F4D-F3FA-16F6-9E89-BE7DAFD77765}"/>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19" name="Google Shape;219;p37">
                <a:extLst>
                  <a:ext uri="{FF2B5EF4-FFF2-40B4-BE49-F238E27FC236}">
                    <a16:creationId xmlns:a16="http://schemas.microsoft.com/office/drawing/2014/main" id="{30EA5728-D84D-C274-76A9-77D08B6D9ECF}"/>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0" name="Google Shape;225;p37">
                <a:extLst>
                  <a:ext uri="{FF2B5EF4-FFF2-40B4-BE49-F238E27FC236}">
                    <a16:creationId xmlns:a16="http://schemas.microsoft.com/office/drawing/2014/main" id="{2436D596-BA05-E3E1-D24B-D660A89E2A0F}"/>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17" name="Google Shape;234;p38">
              <a:extLst>
                <a:ext uri="{FF2B5EF4-FFF2-40B4-BE49-F238E27FC236}">
                  <a16:creationId xmlns:a16="http://schemas.microsoft.com/office/drawing/2014/main" id="{EEB29EC9-F88C-115D-D3C2-A1E639E9976C}"/>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6</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2" name="Google Shape;218;p37">
            <a:extLst>
              <a:ext uri="{FF2B5EF4-FFF2-40B4-BE49-F238E27FC236}">
                <a16:creationId xmlns:a16="http://schemas.microsoft.com/office/drawing/2014/main" id="{72BD4FA1-5800-CD2B-48F9-8B90107CE72C}"/>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2"/>
        <p:cNvGrpSpPr/>
        <p:nvPr/>
      </p:nvGrpSpPr>
      <p:grpSpPr>
        <a:xfrm>
          <a:off x="0" y="0"/>
          <a:ext cx="0" cy="0"/>
          <a:chOff x="0" y="0"/>
          <a:chExt cx="0" cy="0"/>
        </a:xfrm>
      </p:grpSpPr>
      <p:graphicFrame>
        <p:nvGraphicFramePr>
          <p:cNvPr id="325" name="Google Shape;325;p42"/>
          <p:cNvGraphicFramePr/>
          <p:nvPr>
            <p:extLst>
              <p:ext uri="{D42A27DB-BD31-4B8C-83A1-F6EECF244321}">
                <p14:modId xmlns:p14="http://schemas.microsoft.com/office/powerpoint/2010/main" val="1917381791"/>
              </p:ext>
            </p:extLst>
          </p:nvPr>
        </p:nvGraphicFramePr>
        <p:xfrm>
          <a:off x="2559847" y="780944"/>
          <a:ext cx="9306100" cy="4947850"/>
        </p:xfrm>
        <a:graphic>
          <a:graphicData uri="http://schemas.openxmlformats.org/drawingml/2006/table">
            <a:tbl>
              <a:tblPr>
                <a:noFill/>
                <a:tableStyleId>{21AA5BD7-730E-42D8-9243-BABD1F03BF4F}</a:tableStyleId>
              </a:tblPr>
              <a:tblGrid>
                <a:gridCol w="2326525">
                  <a:extLst>
                    <a:ext uri="{9D8B030D-6E8A-4147-A177-3AD203B41FA5}">
                      <a16:colId xmlns:a16="http://schemas.microsoft.com/office/drawing/2014/main" val="20000"/>
                    </a:ext>
                  </a:extLst>
                </a:gridCol>
                <a:gridCol w="2326525">
                  <a:extLst>
                    <a:ext uri="{9D8B030D-6E8A-4147-A177-3AD203B41FA5}">
                      <a16:colId xmlns:a16="http://schemas.microsoft.com/office/drawing/2014/main" val="20001"/>
                    </a:ext>
                  </a:extLst>
                </a:gridCol>
                <a:gridCol w="2326525">
                  <a:extLst>
                    <a:ext uri="{9D8B030D-6E8A-4147-A177-3AD203B41FA5}">
                      <a16:colId xmlns:a16="http://schemas.microsoft.com/office/drawing/2014/main" val="20002"/>
                    </a:ext>
                  </a:extLst>
                </a:gridCol>
                <a:gridCol w="2326525">
                  <a:extLst>
                    <a:ext uri="{9D8B030D-6E8A-4147-A177-3AD203B41FA5}">
                      <a16:colId xmlns:a16="http://schemas.microsoft.com/office/drawing/2014/main" val="20003"/>
                    </a:ext>
                  </a:extLst>
                </a:gridCol>
              </a:tblGrid>
              <a:tr h="477600">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latin typeface="Avenir Next LT Pro Demi" panose="020B0704020202020204" pitchFamily="34" charset="0"/>
                          <a:ea typeface="Roboto" panose="02000000000000000000" pitchFamily="2" charset="0"/>
                          <a:cs typeface="Roboto" panose="02000000000000000000" pitchFamily="2" charset="0"/>
                          <a:sym typeface="Roboto"/>
                        </a:rPr>
                        <a:t>“Curiosity”</a:t>
                      </a:r>
                      <a:endParaRPr sz="1600" b="1" u="none" strike="noStrike" cap="none" dirty="0">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latin typeface="Avenir Next LT Pro Demi" panose="020B0704020202020204" pitchFamily="34" charset="0"/>
                          <a:ea typeface="Roboto" panose="02000000000000000000" pitchFamily="2" charset="0"/>
                          <a:cs typeface="Roboto" panose="02000000000000000000" pitchFamily="2" charset="0"/>
                          <a:sym typeface="Roboto"/>
                        </a:rPr>
                        <a:t>“Commitment”</a:t>
                      </a:r>
                      <a:endParaRPr sz="1600" b="1" u="none" strike="noStrike" cap="none" dirty="0">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latin typeface="Avenir Next LT Pro Demi" panose="020B0704020202020204" pitchFamily="34" charset="0"/>
                          <a:ea typeface="Roboto" panose="02000000000000000000" pitchFamily="2" charset="0"/>
                          <a:cs typeface="Roboto" panose="02000000000000000000" pitchFamily="2" charset="0"/>
                          <a:sym typeface="Roboto"/>
                        </a:rPr>
                        <a:t>“Practice”</a:t>
                      </a:r>
                      <a:endParaRPr sz="1600" b="1" u="none" strike="noStrike" cap="none" dirty="0">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dirty="0">
                          <a:latin typeface="Avenir Next LT Pro Demi" panose="020B0704020202020204" pitchFamily="34" charset="0"/>
                          <a:ea typeface="Roboto" panose="02000000000000000000" pitchFamily="2" charset="0"/>
                          <a:cs typeface="Roboto" panose="02000000000000000000" pitchFamily="2" charset="0"/>
                          <a:sym typeface="Roboto"/>
                        </a:rPr>
                        <a:t>“Embedded”</a:t>
                      </a:r>
                      <a:endParaRPr sz="1600" b="1" u="none" strike="noStrike" cap="none" dirty="0">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518350">
                <a:tc>
                  <a:txBody>
                    <a:bodyPr/>
                    <a:lstStyle/>
                    <a:p>
                      <a:pPr marL="0" marR="0" lvl="0" indent="0" algn="ctr" rtl="0">
                        <a:lnSpc>
                          <a:spcPct val="100000"/>
                        </a:lnSpc>
                        <a:spcBef>
                          <a:spcPts val="0"/>
                        </a:spcBef>
                        <a:spcAft>
                          <a:spcPts val="0"/>
                        </a:spcAft>
                        <a:buNone/>
                      </a:pPr>
                      <a:endParaRPr sz="1900" b="1">
                        <a:latin typeface="Roboto"/>
                        <a:ea typeface="Roboto"/>
                        <a:cs typeface="Roboto"/>
                        <a:sym typeface="Roboto"/>
                      </a:endParaRPr>
                    </a:p>
                  </a:txBody>
                  <a:tcPr marL="121900" marR="121900" marT="121900" marB="1219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rtl="0">
                        <a:lnSpc>
                          <a:spcPct val="100000"/>
                        </a:lnSpc>
                        <a:spcBef>
                          <a:spcPts val="0"/>
                        </a:spcBef>
                        <a:spcAft>
                          <a:spcPts val="0"/>
                        </a:spcAft>
                        <a:buNone/>
                      </a:pPr>
                      <a:endParaRPr sz="1900" b="1">
                        <a:latin typeface="Roboto"/>
                        <a:ea typeface="Roboto"/>
                        <a:cs typeface="Roboto"/>
                        <a:sym typeface="Roboto"/>
                      </a:endParaRPr>
                    </a:p>
                  </a:txBody>
                  <a:tcPr marL="121900" marR="121900" marT="121900" marB="1219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rtl="0">
                        <a:lnSpc>
                          <a:spcPct val="100000"/>
                        </a:lnSpc>
                        <a:spcBef>
                          <a:spcPts val="0"/>
                        </a:spcBef>
                        <a:spcAft>
                          <a:spcPts val="0"/>
                        </a:spcAft>
                        <a:buNone/>
                      </a:pPr>
                      <a:endParaRPr sz="1900" b="1">
                        <a:latin typeface="Roboto"/>
                        <a:ea typeface="Roboto"/>
                        <a:cs typeface="Roboto"/>
                        <a:sym typeface="Roboto"/>
                      </a:endParaRPr>
                    </a:p>
                  </a:txBody>
                  <a:tcPr marL="121900" marR="121900" marT="121900" marB="1219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rtl="0">
                        <a:lnSpc>
                          <a:spcPct val="100000"/>
                        </a:lnSpc>
                        <a:spcBef>
                          <a:spcPts val="0"/>
                        </a:spcBef>
                        <a:spcAft>
                          <a:spcPts val="0"/>
                        </a:spcAft>
                        <a:buNone/>
                      </a:pPr>
                      <a:endParaRPr sz="1900" b="1" dirty="0">
                        <a:latin typeface="Roboto"/>
                        <a:ea typeface="Roboto"/>
                        <a:cs typeface="Roboto"/>
                        <a:sym typeface="Roboto"/>
                      </a:endParaRPr>
                    </a:p>
                  </a:txBody>
                  <a:tcPr marL="121900" marR="121900" marT="121900" marB="1219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3926850">
                <a:tc>
                  <a:txBody>
                    <a:bodyPr/>
                    <a:lstStyle/>
                    <a:p>
                      <a:pPr marL="0" marR="0" lvl="0" indent="0" algn="l" rtl="0">
                        <a:lnSpc>
                          <a:spcPct val="100000"/>
                        </a:lnSpc>
                        <a:spcBef>
                          <a:spcPts val="900"/>
                        </a:spcBef>
                        <a:spcAft>
                          <a:spcPts val="0"/>
                        </a:spcAft>
                        <a:buNone/>
                      </a:pPr>
                      <a:r>
                        <a:rPr lang="en-US" sz="11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fulfill our mission] we will explore how equity intersects with our work”</a:t>
                      </a:r>
                      <a:endParaRPr sz="11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Interest in exploring how the values of equity, diversity and inclusion intersect with the organization's mission and vision</a:t>
                      </a:r>
                      <a:endParaRPr sz="18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12700" cap="flat" cmpd="sng" algn="ctr">
                      <a:solidFill>
                        <a:schemeClr val="bg1">
                          <a:lumMod val="95000"/>
                        </a:schemeClr>
                      </a:solidFill>
                      <a:prstDash val="solid"/>
                      <a:round/>
                      <a:headEnd type="none" w="med" len="med"/>
                      <a:tailEnd type="none" w="med" len="med"/>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l" rtl="0">
                        <a:lnSpc>
                          <a:spcPct val="100000"/>
                        </a:lnSpc>
                        <a:spcBef>
                          <a:spcPts val="900"/>
                        </a:spcBef>
                        <a:spcAft>
                          <a:spcPts val="0"/>
                        </a:spcAft>
                        <a:buNone/>
                      </a:pPr>
                      <a:r>
                        <a:rPr lang="en-US" sz="11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fulfill our mission] we must do better for constituents of color”</a:t>
                      </a:r>
                      <a:endParaRPr sz="11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Commitment to reflecting the values of equity, diversity and inclusion in the mission and vision</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12700" cap="flat" cmpd="sng" algn="ctr">
                      <a:solidFill>
                        <a:schemeClr val="bg1">
                          <a:lumMod val="95000"/>
                        </a:schemeClr>
                      </a:solidFill>
                      <a:prstDash val="solid"/>
                      <a:round/>
                      <a:headEnd type="none" w="med" len="med"/>
                      <a:tailEnd type="none" w="med" len="med"/>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l" rtl="0">
                        <a:lnSpc>
                          <a:spcPct val="100000"/>
                        </a:lnSpc>
                        <a:spcBef>
                          <a:spcPts val="900"/>
                        </a:spcBef>
                        <a:spcAft>
                          <a:spcPts val="0"/>
                        </a:spcAft>
                        <a:buNone/>
                      </a:pPr>
                      <a:r>
                        <a:rPr lang="en-US" sz="11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fulfill our mission] equity is/must become a top priority”</a:t>
                      </a:r>
                      <a:endParaRPr sz="11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Values of equity, diversity and inclusion are reflected explicitly in the organization's mission and vision</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Changes in how equity is advanced in the organization internally (culture, values, HR/talent management, finance and operations) and externally (how strategy, programs, learning, comms drive equity)</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12700" cap="flat" cmpd="sng" algn="ctr">
                      <a:solidFill>
                        <a:schemeClr val="bg1">
                          <a:lumMod val="95000"/>
                        </a:schemeClr>
                      </a:solidFill>
                      <a:prstDash val="solid"/>
                      <a:round/>
                      <a:headEnd type="none" w="med" len="med"/>
                      <a:tailEnd type="none" w="med" len="med"/>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l" rtl="0">
                        <a:lnSpc>
                          <a:spcPct val="100000"/>
                        </a:lnSpc>
                        <a:spcBef>
                          <a:spcPts val="900"/>
                        </a:spcBef>
                        <a:spcAft>
                          <a:spcPts val="0"/>
                        </a:spcAft>
                        <a:buNone/>
                      </a:pPr>
                      <a:r>
                        <a:rPr lang="en-US" sz="11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fulfill our mission] equity is/must be our purpose and our focus”</a:t>
                      </a:r>
                      <a:endParaRPr sz="11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Values of equity, diversity and inclusion are reflected explicitly in the organization's mission and vision. May expand beyond these concepts to explore or incorporate liberation, freedom, and justice</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Clarity, consistency and accountability in how equity is advanced across all areas of the organization internally and externally, leading to measurable changes in outcomes internally and externally</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12700" cap="flat" cmpd="sng" algn="ctr">
                      <a:solidFill>
                        <a:schemeClr val="bg1">
                          <a:lumMod val="95000"/>
                        </a:schemeClr>
                      </a:solidFill>
                      <a:prstDash val="solid"/>
                      <a:round/>
                      <a:headEnd type="none" w="med" len="med"/>
                      <a:tailEnd type="none" w="med" len="med"/>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2"/>
                  </a:ext>
                </a:extLst>
              </a:tr>
            </a:tbl>
          </a:graphicData>
        </a:graphic>
      </p:graphicFrame>
      <p:sp>
        <p:nvSpPr>
          <p:cNvPr id="323" name="Google Shape;323;p42"/>
          <p:cNvSpPr/>
          <p:nvPr/>
        </p:nvSpPr>
        <p:spPr>
          <a:xfrm>
            <a:off x="2615050" y="1861975"/>
            <a:ext cx="9251700" cy="37464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a:ea typeface="Roboto"/>
              <a:cs typeface="Roboto"/>
              <a:sym typeface="Roboto"/>
            </a:endParaRPr>
          </a:p>
        </p:txBody>
      </p:sp>
      <p:sp>
        <p:nvSpPr>
          <p:cNvPr id="324" name="Google Shape;324;p42"/>
          <p:cNvSpPr/>
          <p:nvPr/>
        </p:nvSpPr>
        <p:spPr>
          <a:xfrm>
            <a:off x="129175" y="4504000"/>
            <a:ext cx="1639800" cy="18309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a:ea typeface="Roboto"/>
              <a:cs typeface="Roboto"/>
              <a:sym typeface="Roboto"/>
            </a:endParaRPr>
          </a:p>
        </p:txBody>
      </p:sp>
      <p:sp>
        <p:nvSpPr>
          <p:cNvPr id="326" name="Google Shape;326;p42"/>
          <p:cNvSpPr/>
          <p:nvPr/>
        </p:nvSpPr>
        <p:spPr>
          <a:xfrm>
            <a:off x="2560650" y="1202607"/>
            <a:ext cx="9306000" cy="523200"/>
          </a:xfrm>
          <a:prstGeom prst="leftRightArrow">
            <a:avLst>
              <a:gd name="adj1" fmla="val 58907"/>
              <a:gd name="adj2" fmla="val 88857"/>
            </a:avLst>
          </a:prstGeom>
          <a:solidFill>
            <a:srgbClr val="35AC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327" name="Google Shape;327;p42"/>
          <p:cNvSpPr/>
          <p:nvPr/>
        </p:nvSpPr>
        <p:spPr>
          <a:xfrm>
            <a:off x="0" y="957150"/>
            <a:ext cx="2503200" cy="10953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a:ea typeface="Roboto"/>
              <a:cs typeface="Roboto"/>
              <a:sym typeface="Roboto"/>
            </a:endParaRPr>
          </a:p>
        </p:txBody>
      </p:sp>
      <p:sp>
        <p:nvSpPr>
          <p:cNvPr id="328" name="Google Shape;328;p42"/>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329" name="Google Shape;329;p42"/>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chemeClr val="bg1"/>
                </a:solidFill>
                <a:latin typeface="DM Serif display" pitchFamily="2" charset="0"/>
                <a:ea typeface="Roboto Medium"/>
                <a:cs typeface="Roboto Medium"/>
                <a:sym typeface="Roboto Medium"/>
              </a:rPr>
              <a:t>EXAMPLE </a:t>
            </a:r>
            <a:r>
              <a:rPr lang="en-US" sz="2933" spc="100" dirty="0">
                <a:solidFill>
                  <a:srgbClr val="FFA700"/>
                </a:solidFill>
                <a:latin typeface="DM Serif display" pitchFamily="2" charset="0"/>
                <a:ea typeface="Roboto Medium"/>
                <a:cs typeface="Roboto Medium"/>
                <a:sym typeface="Roboto Medium"/>
              </a:rPr>
              <a:t>with clarifying definitions</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340" name="Google Shape;340;p42"/>
          <p:cNvSpPr/>
          <p:nvPr/>
        </p:nvSpPr>
        <p:spPr>
          <a:xfrm>
            <a:off x="5685627" y="1146684"/>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41" name="Google Shape;341;p42"/>
          <p:cNvSpPr/>
          <p:nvPr/>
        </p:nvSpPr>
        <p:spPr>
          <a:xfrm>
            <a:off x="5002040" y="1146684"/>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42" name="Google Shape;342;p42"/>
          <p:cNvSpPr/>
          <p:nvPr/>
        </p:nvSpPr>
        <p:spPr>
          <a:xfrm>
            <a:off x="6830890" y="1146684"/>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43" name="Google Shape;343;p42"/>
          <p:cNvSpPr/>
          <p:nvPr/>
        </p:nvSpPr>
        <p:spPr>
          <a:xfrm>
            <a:off x="7516690" y="1146684"/>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44" name="Google Shape;344;p42"/>
          <p:cNvSpPr/>
          <p:nvPr/>
        </p:nvSpPr>
        <p:spPr>
          <a:xfrm>
            <a:off x="7144802" y="1146684"/>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46" name="Google Shape;346;p42"/>
          <p:cNvSpPr txBox="1"/>
          <p:nvPr/>
        </p:nvSpPr>
        <p:spPr>
          <a:xfrm>
            <a:off x="199100" y="5865547"/>
            <a:ext cx="1496400" cy="271500"/>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000"/>
              <a:buFont typeface="Libre Franklin"/>
              <a:buNone/>
            </a:pPr>
            <a:r>
              <a:rPr lang="en-US" sz="10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sticky note </a:t>
            </a:r>
            <a:r>
              <a:rPr lang="en-US"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stack</a:t>
            </a:r>
            <a:endParaRPr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0" marR="0" lvl="0" indent="0" algn="ctr" rtl="0">
              <a:spcBef>
                <a:spcPts val="0"/>
              </a:spcBef>
              <a:spcAft>
                <a:spcPts val="0"/>
              </a:spcAft>
              <a:buClr>
                <a:schemeClr val="dk1"/>
              </a:buClr>
              <a:buSzPts val="1000"/>
              <a:buFont typeface="Libre Franklin"/>
              <a:buNone/>
            </a:pPr>
            <a:r>
              <a:rPr lang="en-US"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add comments, questions, or rationale]</a:t>
            </a:r>
            <a:endParaRPr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347" name="Google Shape;347;p42" descr="Post-it" title="Post-it"/>
          <p:cNvSpPr/>
          <p:nvPr/>
        </p:nvSpPr>
        <p:spPr>
          <a:xfrm>
            <a:off x="281053" y="4631743"/>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r>
              <a:rPr lang="en-US" sz="1000" i="0" u="none" strike="noStrike" cap="none">
                <a:solidFill>
                  <a:schemeClr val="dk1"/>
                </a:solidFill>
                <a:latin typeface="Roboto"/>
                <a:ea typeface="Roboto"/>
                <a:cs typeface="Roboto"/>
                <a:sym typeface="Roboto"/>
              </a:rPr>
              <a:t> </a:t>
            </a:r>
            <a:endParaRPr sz="1000" i="0" u="none" strike="noStrike" cap="none">
              <a:solidFill>
                <a:schemeClr val="dk1"/>
              </a:solidFill>
              <a:latin typeface="Roboto"/>
              <a:ea typeface="Roboto"/>
              <a:cs typeface="Roboto"/>
              <a:sym typeface="Roboto"/>
            </a:endParaRPr>
          </a:p>
        </p:txBody>
      </p:sp>
      <p:sp>
        <p:nvSpPr>
          <p:cNvPr id="348" name="Google Shape;348;p42" descr="Post-it" title="Post-it"/>
          <p:cNvSpPr/>
          <p:nvPr/>
        </p:nvSpPr>
        <p:spPr>
          <a:xfrm>
            <a:off x="281053" y="4631743"/>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49" name="Google Shape;349;p42" descr="Post-it" title="Post-it"/>
          <p:cNvSpPr/>
          <p:nvPr/>
        </p:nvSpPr>
        <p:spPr>
          <a:xfrm>
            <a:off x="281053" y="4631743"/>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50" name="Google Shape;350;p42" descr="Post-it" title="Post-it"/>
          <p:cNvSpPr/>
          <p:nvPr/>
        </p:nvSpPr>
        <p:spPr>
          <a:xfrm>
            <a:off x="281053" y="4631743"/>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51" name="Google Shape;351;p42" descr="Post-it" title="Post-it"/>
          <p:cNvSpPr/>
          <p:nvPr/>
        </p:nvSpPr>
        <p:spPr>
          <a:xfrm>
            <a:off x="281053" y="4631743"/>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52" name="Google Shape;352;p42" descr="Post-it" title="Post-it"/>
          <p:cNvSpPr/>
          <p:nvPr/>
        </p:nvSpPr>
        <p:spPr>
          <a:xfrm>
            <a:off x="281053" y="4631743"/>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53" name="Google Shape;353;p42" descr="Post-it" title="Post-it"/>
          <p:cNvSpPr/>
          <p:nvPr/>
        </p:nvSpPr>
        <p:spPr>
          <a:xfrm>
            <a:off x="281053" y="4631743"/>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54" name="Google Shape;354;p42" descr="Post-it" title="Post-it"/>
          <p:cNvSpPr/>
          <p:nvPr/>
        </p:nvSpPr>
        <p:spPr>
          <a:xfrm>
            <a:off x="281053" y="4631743"/>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55" name="Google Shape;355;p42" descr="Post-it" title="Post-it"/>
          <p:cNvSpPr/>
          <p:nvPr/>
        </p:nvSpPr>
        <p:spPr>
          <a:xfrm>
            <a:off x="281053" y="4631743"/>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56" name="Google Shape;356;p42" descr="Post-it" title="Post-it"/>
          <p:cNvSpPr/>
          <p:nvPr/>
        </p:nvSpPr>
        <p:spPr>
          <a:xfrm>
            <a:off x="281053" y="4631743"/>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57" name="Google Shape;357;p42" descr="Post-it" title="Post-it"/>
          <p:cNvSpPr/>
          <p:nvPr/>
        </p:nvSpPr>
        <p:spPr>
          <a:xfrm>
            <a:off x="281053" y="4631743"/>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58" name="Google Shape;358;p42" descr="Post-it" title="Post-it"/>
          <p:cNvSpPr/>
          <p:nvPr/>
        </p:nvSpPr>
        <p:spPr>
          <a:xfrm>
            <a:off x="281053" y="4631743"/>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59" name="Google Shape;359;p42" descr="Post-it" title="Post-it"/>
          <p:cNvSpPr/>
          <p:nvPr/>
        </p:nvSpPr>
        <p:spPr>
          <a:xfrm>
            <a:off x="281053" y="4631743"/>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60" name="Google Shape;360;p42" descr="Post-it" title="Post-it"/>
          <p:cNvSpPr/>
          <p:nvPr/>
        </p:nvSpPr>
        <p:spPr>
          <a:xfrm>
            <a:off x="187903" y="4713343"/>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61" name="Google Shape;361;p42" descr="Post-it" title="Post-it"/>
          <p:cNvSpPr/>
          <p:nvPr/>
        </p:nvSpPr>
        <p:spPr>
          <a:xfrm>
            <a:off x="187903" y="4454118"/>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62" name="Google Shape;362;p42" descr="Post-it" title="Post-it"/>
          <p:cNvSpPr/>
          <p:nvPr/>
        </p:nvSpPr>
        <p:spPr>
          <a:xfrm>
            <a:off x="391403" y="4622893"/>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363" name="Google Shape;363;p42" descr="Post-it" title="Post-it"/>
          <p:cNvSpPr/>
          <p:nvPr/>
        </p:nvSpPr>
        <p:spPr>
          <a:xfrm>
            <a:off x="5760103" y="338025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r>
              <a:rPr lang="en-US" sz="10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I think this is where our org is now because </a:t>
            </a:r>
            <a:r>
              <a:rPr lang="en-US" sz="1000" i="1" dirty="0" err="1">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xyz</a:t>
            </a:r>
            <a:endParaRPr sz="1000" i="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367" name="Google Shape;367;p42"/>
          <p:cNvSpPr/>
          <p:nvPr/>
        </p:nvSpPr>
        <p:spPr>
          <a:xfrm>
            <a:off x="10043628" y="1463649"/>
            <a:ext cx="391795" cy="373732"/>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68" name="Google Shape;368;p42"/>
          <p:cNvSpPr/>
          <p:nvPr/>
        </p:nvSpPr>
        <p:spPr>
          <a:xfrm>
            <a:off x="8561234" y="1463649"/>
            <a:ext cx="391795" cy="373732"/>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69" name="Google Shape;369;p42"/>
          <p:cNvSpPr/>
          <p:nvPr/>
        </p:nvSpPr>
        <p:spPr>
          <a:xfrm>
            <a:off x="7144802" y="1463649"/>
            <a:ext cx="391795" cy="373732"/>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71" name="Google Shape;371;p42"/>
          <p:cNvSpPr/>
          <p:nvPr/>
        </p:nvSpPr>
        <p:spPr>
          <a:xfrm>
            <a:off x="7437646" y="1463649"/>
            <a:ext cx="391795" cy="373732"/>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72" name="Google Shape;372;p42"/>
          <p:cNvSpPr/>
          <p:nvPr/>
        </p:nvSpPr>
        <p:spPr>
          <a:xfrm>
            <a:off x="8740626" y="1463649"/>
            <a:ext cx="391795" cy="373732"/>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79" name="Google Shape;379;p42"/>
          <p:cNvSpPr/>
          <p:nvPr/>
        </p:nvSpPr>
        <p:spPr>
          <a:xfrm>
            <a:off x="6369215" y="1146684"/>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80" name="Google Shape;380;p42"/>
          <p:cNvSpPr/>
          <p:nvPr/>
        </p:nvSpPr>
        <p:spPr>
          <a:xfrm>
            <a:off x="7999436" y="1463649"/>
            <a:ext cx="391795" cy="373732"/>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385" name="Google Shape;385;p42"/>
          <p:cNvSpPr/>
          <p:nvPr/>
        </p:nvSpPr>
        <p:spPr>
          <a:xfrm>
            <a:off x="5760100" y="5472847"/>
            <a:ext cx="2160300" cy="953100"/>
          </a:xfrm>
          <a:prstGeom prst="wedgeRoundRectCallout">
            <a:avLst>
              <a:gd name="adj1" fmla="val -33893"/>
              <a:gd name="adj2" fmla="val -69534"/>
              <a:gd name="adj3" fmla="val 0"/>
            </a:avLst>
          </a:prstGeom>
          <a:solidFill>
            <a:srgbClr val="FFA700"/>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100" b="1" dirty="0">
                <a:latin typeface="Avenir Next LT Pro" panose="020B0504020202020204" pitchFamily="34" charset="0"/>
                <a:ea typeface="Roboto" panose="02000000000000000000" pitchFamily="2" charset="0"/>
                <a:cs typeface="Roboto" panose="02000000000000000000" pitchFamily="2" charset="0"/>
                <a:sym typeface="Roboto"/>
              </a:rPr>
              <a:t>Read the descriptions and reflect on the extent to which each statement describes your organization</a:t>
            </a:r>
            <a:endParaRPr sz="1100" b="1" dirty="0">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386" name="Google Shape;386;p42"/>
          <p:cNvSpPr/>
          <p:nvPr/>
        </p:nvSpPr>
        <p:spPr>
          <a:xfrm>
            <a:off x="5598950" y="5315822"/>
            <a:ext cx="320100" cy="320100"/>
          </a:xfrm>
          <a:prstGeom prst="ellipse">
            <a:avLst/>
          </a:prstGeom>
          <a:solidFill>
            <a:srgbClr val="FF00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200" b="1" dirty="0">
                <a:solidFill>
                  <a:schemeClr val="bg1"/>
                </a:solidFill>
                <a:latin typeface="Roboto"/>
                <a:ea typeface="Roboto"/>
                <a:cs typeface="Roboto"/>
                <a:sym typeface="Roboto"/>
              </a:rPr>
              <a:t>1</a:t>
            </a:r>
            <a:endParaRPr sz="1200" b="1" dirty="0">
              <a:solidFill>
                <a:schemeClr val="bg1"/>
              </a:solidFill>
              <a:latin typeface="Roboto"/>
              <a:ea typeface="Roboto"/>
              <a:cs typeface="Roboto"/>
              <a:sym typeface="Roboto"/>
            </a:endParaRPr>
          </a:p>
        </p:txBody>
      </p:sp>
      <p:sp>
        <p:nvSpPr>
          <p:cNvPr id="388" name="Google Shape;388;p42"/>
          <p:cNvSpPr/>
          <p:nvPr/>
        </p:nvSpPr>
        <p:spPr>
          <a:xfrm>
            <a:off x="281707" y="3342981"/>
            <a:ext cx="2032106" cy="842136"/>
          </a:xfrm>
          <a:prstGeom prst="rect">
            <a:avLst/>
          </a:prstGeom>
          <a:solidFill>
            <a:srgbClr val="FF7D7D"/>
          </a:solidFill>
          <a:ln w="9525" cap="flat" cmpd="sng">
            <a:noFill/>
            <a:prstDash val="solid"/>
            <a:round/>
            <a:headEnd type="none" w="sm" len="sm"/>
            <a:tailEnd type="none" w="sm" len="sm"/>
          </a:ln>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n-US" sz="1100" b="1" dirty="0">
                <a:solidFill>
                  <a:srgbClr val="FFFFFF"/>
                </a:solidFill>
                <a:latin typeface="Avenir Next LT Pro" panose="020B0504020202020204" pitchFamily="34" charset="0"/>
                <a:ea typeface="Roboto" panose="02000000000000000000" pitchFamily="2" charset="0"/>
                <a:cs typeface="Roboto" panose="02000000000000000000" pitchFamily="2" charset="0"/>
                <a:sym typeface="Roboto"/>
              </a:rPr>
              <a:t>Reflection considerations:</a:t>
            </a:r>
            <a:endParaRPr sz="1100" b="1" dirty="0">
              <a:solidFill>
                <a:srgbClr val="FFFFFF"/>
              </a:solidFill>
              <a:latin typeface="Avenir Next LT Pro" panose="020B0504020202020204" pitchFamily="34" charset="0"/>
              <a:ea typeface="Roboto" panose="02000000000000000000" pitchFamily="2" charset="0"/>
              <a:cs typeface="Roboto" panose="02000000000000000000" pitchFamily="2" charset="0"/>
              <a:sym typeface="Roboto"/>
            </a:endParaRPr>
          </a:p>
          <a:p>
            <a:pPr marL="0" lvl="0" indent="0" algn="l" rtl="0">
              <a:spcBef>
                <a:spcPts val="0"/>
              </a:spcBef>
              <a:spcAft>
                <a:spcPts val="0"/>
              </a:spcAft>
              <a:buNone/>
            </a:pPr>
            <a:r>
              <a:rPr lang="en-US" sz="1000" dirty="0">
                <a:solidFill>
                  <a:srgbClr val="FFFFFF"/>
                </a:solidFill>
                <a:latin typeface="Avenir Next LT Pro" panose="020B0504020202020204" pitchFamily="34" charset="0"/>
                <a:ea typeface="Roboto" panose="02000000000000000000" pitchFamily="2" charset="0"/>
                <a:cs typeface="Roboto" panose="02000000000000000000" pitchFamily="2" charset="0"/>
                <a:sym typeface="Roboto"/>
              </a:rPr>
              <a:t>What is shifting as an organization moves along the continuum?</a:t>
            </a:r>
            <a:endParaRPr sz="1000" b="1" dirty="0">
              <a:solidFill>
                <a:srgbClr val="FFFFFF"/>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389" name="Google Shape;389;p42"/>
          <p:cNvSpPr/>
          <p:nvPr/>
        </p:nvSpPr>
        <p:spPr>
          <a:xfrm>
            <a:off x="277562" y="2114276"/>
            <a:ext cx="2160300" cy="1095300"/>
          </a:xfrm>
          <a:prstGeom prst="wedgeRoundRectCallout">
            <a:avLst>
              <a:gd name="adj1" fmla="val 33975"/>
              <a:gd name="adj2" fmla="val -66817"/>
              <a:gd name="adj3" fmla="val 0"/>
            </a:avLst>
          </a:prstGeom>
          <a:solidFill>
            <a:srgbClr val="FFA700"/>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100" b="1" dirty="0">
                <a:latin typeface="Avenir Next LT Pro" panose="020B0504020202020204" pitchFamily="34" charset="0"/>
                <a:ea typeface="Roboto" panose="02000000000000000000" pitchFamily="2" charset="0"/>
                <a:cs typeface="Roboto" panose="02000000000000000000" pitchFamily="2" charset="0"/>
                <a:sym typeface="Roboto"/>
              </a:rPr>
              <a:t>Move the shapes onto the continuum to where you think your organization is and where you’d like your organization to be </a:t>
            </a:r>
            <a:endParaRPr sz="1100" b="1" dirty="0">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390" name="Google Shape;390;p42"/>
          <p:cNvSpPr/>
          <p:nvPr/>
        </p:nvSpPr>
        <p:spPr>
          <a:xfrm>
            <a:off x="27853" y="2079501"/>
            <a:ext cx="320100" cy="320100"/>
          </a:xfrm>
          <a:prstGeom prst="ellipse">
            <a:avLst/>
          </a:prstGeom>
          <a:solidFill>
            <a:srgbClr val="FF00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200" b="1" dirty="0">
                <a:solidFill>
                  <a:schemeClr val="bg1"/>
                </a:solidFill>
                <a:latin typeface="Roboto"/>
                <a:ea typeface="Roboto"/>
                <a:cs typeface="Roboto"/>
                <a:sym typeface="Roboto"/>
              </a:rPr>
              <a:t>2</a:t>
            </a:r>
            <a:endParaRPr sz="1200" b="1" dirty="0">
              <a:solidFill>
                <a:schemeClr val="bg1"/>
              </a:solidFill>
              <a:latin typeface="Roboto"/>
              <a:ea typeface="Roboto"/>
              <a:cs typeface="Roboto"/>
              <a:sym typeface="Roboto"/>
            </a:endParaRPr>
          </a:p>
        </p:txBody>
      </p:sp>
      <p:cxnSp>
        <p:nvCxnSpPr>
          <p:cNvPr id="25" name="Google Shape;219;p37">
            <a:extLst>
              <a:ext uri="{FF2B5EF4-FFF2-40B4-BE49-F238E27FC236}">
                <a16:creationId xmlns:a16="http://schemas.microsoft.com/office/drawing/2014/main" id="{A0C53C50-B22F-0FEA-7888-01451A451DA7}"/>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sp>
        <p:nvSpPr>
          <p:cNvPr id="2" name="Google Shape;345;p42">
            <a:extLst>
              <a:ext uri="{FF2B5EF4-FFF2-40B4-BE49-F238E27FC236}">
                <a16:creationId xmlns:a16="http://schemas.microsoft.com/office/drawing/2014/main" id="{F5BB4791-C7C4-AC90-11AE-F3F1C1261ABF}"/>
              </a:ext>
            </a:extLst>
          </p:cNvPr>
          <p:cNvSpPr txBox="1"/>
          <p:nvPr/>
        </p:nvSpPr>
        <p:spPr>
          <a:xfrm>
            <a:off x="152905" y="1004702"/>
            <a:ext cx="92940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rPr>
              <a:t>Where We Are</a:t>
            </a:r>
            <a:endParaRPr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3" name="Google Shape;378;p42">
            <a:extLst>
              <a:ext uri="{FF2B5EF4-FFF2-40B4-BE49-F238E27FC236}">
                <a16:creationId xmlns:a16="http://schemas.microsoft.com/office/drawing/2014/main" id="{51094826-DDC9-8070-9854-2DAEDF5A9C6E}"/>
              </a:ext>
            </a:extLst>
          </p:cNvPr>
          <p:cNvSpPr txBox="1"/>
          <p:nvPr/>
        </p:nvSpPr>
        <p:spPr>
          <a:xfrm>
            <a:off x="119800" y="1440057"/>
            <a:ext cx="100269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rPr>
              <a:t>Where We Want to Be</a:t>
            </a:r>
            <a:endParaRPr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4" name="Google Shape;341;p42">
            <a:extLst>
              <a:ext uri="{FF2B5EF4-FFF2-40B4-BE49-F238E27FC236}">
                <a16:creationId xmlns:a16="http://schemas.microsoft.com/office/drawing/2014/main" id="{D6F6ED66-9283-C790-64E6-E5AF5E16D11E}"/>
              </a:ext>
            </a:extLst>
          </p:cNvPr>
          <p:cNvSpPr/>
          <p:nvPr/>
        </p:nvSpPr>
        <p:spPr>
          <a:xfrm>
            <a:off x="110819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5" name="Google Shape;367;p42">
            <a:extLst>
              <a:ext uri="{FF2B5EF4-FFF2-40B4-BE49-F238E27FC236}">
                <a16:creationId xmlns:a16="http://schemas.microsoft.com/office/drawing/2014/main" id="{E557F8CB-E13D-1937-10CE-4C729FDAEF64}"/>
              </a:ext>
            </a:extLst>
          </p:cNvPr>
          <p:cNvSpPr/>
          <p:nvPr/>
        </p:nvSpPr>
        <p:spPr>
          <a:xfrm>
            <a:off x="1065099" y="1480139"/>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6" name="Google Shape;367;p42">
            <a:extLst>
              <a:ext uri="{FF2B5EF4-FFF2-40B4-BE49-F238E27FC236}">
                <a16:creationId xmlns:a16="http://schemas.microsoft.com/office/drawing/2014/main" id="{7AB6974B-8F80-AFA6-D93D-084C411F3478}"/>
              </a:ext>
            </a:extLst>
          </p:cNvPr>
          <p:cNvSpPr/>
          <p:nvPr/>
        </p:nvSpPr>
        <p:spPr>
          <a:xfrm>
            <a:off x="1225177"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7" name="Google Shape;367;p42">
            <a:extLst>
              <a:ext uri="{FF2B5EF4-FFF2-40B4-BE49-F238E27FC236}">
                <a16:creationId xmlns:a16="http://schemas.microsoft.com/office/drawing/2014/main" id="{4F6F4514-96D1-E8D4-2260-4720439023D4}"/>
              </a:ext>
            </a:extLst>
          </p:cNvPr>
          <p:cNvSpPr/>
          <p:nvPr/>
        </p:nvSpPr>
        <p:spPr>
          <a:xfrm>
            <a:off x="1428656"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10" name="Google Shape;367;p42">
            <a:extLst>
              <a:ext uri="{FF2B5EF4-FFF2-40B4-BE49-F238E27FC236}">
                <a16:creationId xmlns:a16="http://schemas.microsoft.com/office/drawing/2014/main" id="{9724F353-870B-7E16-7F2D-134DEB714647}"/>
              </a:ext>
            </a:extLst>
          </p:cNvPr>
          <p:cNvSpPr/>
          <p:nvPr/>
        </p:nvSpPr>
        <p:spPr>
          <a:xfrm>
            <a:off x="1632135"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11" name="Google Shape;367;p42">
            <a:extLst>
              <a:ext uri="{FF2B5EF4-FFF2-40B4-BE49-F238E27FC236}">
                <a16:creationId xmlns:a16="http://schemas.microsoft.com/office/drawing/2014/main" id="{C2CCC25F-C404-6329-2B8C-EFF06917ED33}"/>
              </a:ext>
            </a:extLst>
          </p:cNvPr>
          <p:cNvSpPr/>
          <p:nvPr/>
        </p:nvSpPr>
        <p:spPr>
          <a:xfrm>
            <a:off x="1835613"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12" name="Google Shape;341;p42">
            <a:extLst>
              <a:ext uri="{FF2B5EF4-FFF2-40B4-BE49-F238E27FC236}">
                <a16:creationId xmlns:a16="http://schemas.microsoft.com/office/drawing/2014/main" id="{C175B5EE-51A8-2965-26CF-36F613EC84A9}"/>
              </a:ext>
            </a:extLst>
          </p:cNvPr>
          <p:cNvSpPr/>
          <p:nvPr/>
        </p:nvSpPr>
        <p:spPr>
          <a:xfrm>
            <a:off x="1256535"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13" name="Google Shape;341;p42">
            <a:extLst>
              <a:ext uri="{FF2B5EF4-FFF2-40B4-BE49-F238E27FC236}">
                <a16:creationId xmlns:a16="http://schemas.microsoft.com/office/drawing/2014/main" id="{E9E75299-541E-235F-648D-44538CCD0640}"/>
              </a:ext>
            </a:extLst>
          </p:cNvPr>
          <p:cNvSpPr/>
          <p:nvPr/>
        </p:nvSpPr>
        <p:spPr>
          <a:xfrm>
            <a:off x="1404871"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28" name="Google Shape;341;p42">
            <a:extLst>
              <a:ext uri="{FF2B5EF4-FFF2-40B4-BE49-F238E27FC236}">
                <a16:creationId xmlns:a16="http://schemas.microsoft.com/office/drawing/2014/main" id="{3B419AFB-889D-5017-926E-345C4BC5CADF}"/>
              </a:ext>
            </a:extLst>
          </p:cNvPr>
          <p:cNvSpPr/>
          <p:nvPr/>
        </p:nvSpPr>
        <p:spPr>
          <a:xfrm>
            <a:off x="1553207"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29" name="Google Shape;341;p42">
            <a:extLst>
              <a:ext uri="{FF2B5EF4-FFF2-40B4-BE49-F238E27FC236}">
                <a16:creationId xmlns:a16="http://schemas.microsoft.com/office/drawing/2014/main" id="{14667EBF-4BD6-623A-BB70-FC1AAC9BD139}"/>
              </a:ext>
            </a:extLst>
          </p:cNvPr>
          <p:cNvSpPr/>
          <p:nvPr/>
        </p:nvSpPr>
        <p:spPr>
          <a:xfrm>
            <a:off x="1701543"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0" name="Google Shape;341;p42">
            <a:extLst>
              <a:ext uri="{FF2B5EF4-FFF2-40B4-BE49-F238E27FC236}">
                <a16:creationId xmlns:a16="http://schemas.microsoft.com/office/drawing/2014/main" id="{C4A708CF-34C1-A546-A425-F7DED6D05E0B}"/>
              </a:ext>
            </a:extLst>
          </p:cNvPr>
          <p:cNvSpPr/>
          <p:nvPr/>
        </p:nvSpPr>
        <p:spPr>
          <a:xfrm>
            <a:off x="184987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1" name="Google Shape;341;p42">
            <a:extLst>
              <a:ext uri="{FF2B5EF4-FFF2-40B4-BE49-F238E27FC236}">
                <a16:creationId xmlns:a16="http://schemas.microsoft.com/office/drawing/2014/main" id="{8937B2D2-5798-C6E3-E567-CC6B986A04D8}"/>
              </a:ext>
            </a:extLst>
          </p:cNvPr>
          <p:cNvSpPr/>
          <p:nvPr/>
        </p:nvSpPr>
        <p:spPr>
          <a:xfrm>
            <a:off x="1998212"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grpSp>
        <p:nvGrpSpPr>
          <p:cNvPr id="18" name="Group 17">
            <a:extLst>
              <a:ext uri="{FF2B5EF4-FFF2-40B4-BE49-F238E27FC236}">
                <a16:creationId xmlns:a16="http://schemas.microsoft.com/office/drawing/2014/main" id="{8A1B693B-6A2B-B0F1-E9FC-AE6445EDA0D2}"/>
              </a:ext>
            </a:extLst>
          </p:cNvPr>
          <p:cNvGrpSpPr/>
          <p:nvPr/>
        </p:nvGrpSpPr>
        <p:grpSpPr>
          <a:xfrm>
            <a:off x="0" y="6402336"/>
            <a:ext cx="12204495" cy="524700"/>
            <a:chOff x="0" y="6402336"/>
            <a:chExt cx="12204495" cy="524700"/>
          </a:xfrm>
        </p:grpSpPr>
        <p:grpSp>
          <p:nvGrpSpPr>
            <p:cNvPr id="19" name="Group 18">
              <a:extLst>
                <a:ext uri="{FF2B5EF4-FFF2-40B4-BE49-F238E27FC236}">
                  <a16:creationId xmlns:a16="http://schemas.microsoft.com/office/drawing/2014/main" id="{38EC44C8-FD4F-26E8-E5F1-617173B00885}"/>
                </a:ext>
              </a:extLst>
            </p:cNvPr>
            <p:cNvGrpSpPr/>
            <p:nvPr/>
          </p:nvGrpSpPr>
          <p:grpSpPr>
            <a:xfrm>
              <a:off x="0" y="6490239"/>
              <a:ext cx="12204495" cy="367762"/>
              <a:chOff x="0" y="6490239"/>
              <a:chExt cx="12204495" cy="367762"/>
            </a:xfrm>
          </p:grpSpPr>
          <p:sp>
            <p:nvSpPr>
              <p:cNvPr id="34" name="Google Shape;217;p37">
                <a:extLst>
                  <a:ext uri="{FF2B5EF4-FFF2-40B4-BE49-F238E27FC236}">
                    <a16:creationId xmlns:a16="http://schemas.microsoft.com/office/drawing/2014/main" id="{3B6D60BD-60E5-7EAD-BA59-AEEC7EB53FE6}"/>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32" name="Google Shape;219;p37">
                <a:extLst>
                  <a:ext uri="{FF2B5EF4-FFF2-40B4-BE49-F238E27FC236}">
                    <a16:creationId xmlns:a16="http://schemas.microsoft.com/office/drawing/2014/main" id="{BE897559-0CFC-02AF-2EF0-CB775115005B}"/>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33" name="Google Shape;225;p37">
                <a:extLst>
                  <a:ext uri="{FF2B5EF4-FFF2-40B4-BE49-F238E27FC236}">
                    <a16:creationId xmlns:a16="http://schemas.microsoft.com/office/drawing/2014/main" id="{924EA2D1-3905-2305-B43F-07FAE8DA327A}"/>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20" name="Google Shape;234;p38">
              <a:extLst>
                <a:ext uri="{FF2B5EF4-FFF2-40B4-BE49-F238E27FC236}">
                  <a16:creationId xmlns:a16="http://schemas.microsoft.com/office/drawing/2014/main" id="{69A63182-B229-26BB-46D4-86705931B607}"/>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7</a:t>
              </a:fld>
              <a:endParaRPr lang="en-US" sz="1000" dirty="0">
                <a:solidFill>
                  <a:schemeClr val="tx1"/>
                </a:solidFill>
                <a:latin typeface="Avenir Next LT Pro" panose="020B0504020202020204" pitchFamily="34" charset="0"/>
                <a:ea typeface="Roboto"/>
                <a:cs typeface="Roboto"/>
                <a:sym typeface="Roboto"/>
              </a:endParaRPr>
            </a:p>
          </p:txBody>
        </p:sp>
      </p:grpSp>
      <p:cxnSp>
        <p:nvCxnSpPr>
          <p:cNvPr id="37" name="Straight Connector 36">
            <a:extLst>
              <a:ext uri="{FF2B5EF4-FFF2-40B4-BE49-F238E27FC236}">
                <a16:creationId xmlns:a16="http://schemas.microsoft.com/office/drawing/2014/main" id="{93F33EE9-612B-CD6A-92EE-904FAE2D54DD}"/>
              </a:ext>
            </a:extLst>
          </p:cNvPr>
          <p:cNvCxnSpPr>
            <a:cxnSpLocks/>
          </p:cNvCxnSpPr>
          <p:nvPr/>
        </p:nvCxnSpPr>
        <p:spPr>
          <a:xfrm flipV="1">
            <a:off x="874556" y="4067248"/>
            <a:ext cx="4584310" cy="1114975"/>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39" name="Graphic 38" descr="Cursor with solid fill">
            <a:extLst>
              <a:ext uri="{FF2B5EF4-FFF2-40B4-BE49-F238E27FC236}">
                <a16:creationId xmlns:a16="http://schemas.microsoft.com/office/drawing/2014/main" id="{1E0638AD-FF9A-B0F2-78BD-3809FDC21A1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7250741">
            <a:off x="5349407" y="3880824"/>
            <a:ext cx="339417" cy="339417"/>
          </a:xfrm>
          <a:prstGeom prst="rect">
            <a:avLst/>
          </a:prstGeom>
        </p:spPr>
      </p:pic>
      <p:sp>
        <p:nvSpPr>
          <p:cNvPr id="384" name="Google Shape;384;p42"/>
          <p:cNvSpPr/>
          <p:nvPr/>
        </p:nvSpPr>
        <p:spPr>
          <a:xfrm>
            <a:off x="1191800" y="4611754"/>
            <a:ext cx="1262100" cy="1095300"/>
          </a:xfrm>
          <a:prstGeom prst="wedgeRoundRectCallout">
            <a:avLst>
              <a:gd name="adj1" fmla="val -63899"/>
              <a:gd name="adj2" fmla="val -34376"/>
              <a:gd name="adj3" fmla="val 0"/>
            </a:avLst>
          </a:prstGeom>
          <a:solidFill>
            <a:srgbClr val="FFA700"/>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100" b="1" dirty="0">
                <a:latin typeface="Avenir Next LT Pro" panose="020B0504020202020204" pitchFamily="34" charset="0"/>
                <a:ea typeface="Roboto" panose="02000000000000000000" pitchFamily="2" charset="0"/>
                <a:cs typeface="Roboto" panose="02000000000000000000" pitchFamily="2" charset="0"/>
                <a:sym typeface="Roboto"/>
              </a:rPr>
              <a:t>Use sticky notes to add comments, questions, or rationale</a:t>
            </a:r>
            <a:endParaRPr sz="1100" b="1" dirty="0">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387" name="Google Shape;387;p42"/>
          <p:cNvSpPr/>
          <p:nvPr/>
        </p:nvSpPr>
        <p:spPr>
          <a:xfrm>
            <a:off x="2160742" y="4542516"/>
            <a:ext cx="320100" cy="320100"/>
          </a:xfrm>
          <a:prstGeom prst="ellipse">
            <a:avLst/>
          </a:prstGeom>
          <a:solidFill>
            <a:srgbClr val="FF00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200" b="1" dirty="0">
                <a:solidFill>
                  <a:schemeClr val="bg1"/>
                </a:solidFill>
                <a:latin typeface="Roboto"/>
                <a:ea typeface="Roboto"/>
                <a:cs typeface="Roboto"/>
                <a:sym typeface="Roboto"/>
              </a:rPr>
              <a:t>3</a:t>
            </a:r>
            <a:endParaRPr b="1" dirty="0">
              <a:solidFill>
                <a:schemeClr val="bg1"/>
              </a:solidFill>
              <a:latin typeface="Roboto"/>
              <a:ea typeface="Roboto"/>
              <a:cs typeface="Roboto"/>
              <a:sym typeface="Roboto"/>
            </a:endParaRPr>
          </a:p>
        </p:txBody>
      </p:sp>
      <p:cxnSp>
        <p:nvCxnSpPr>
          <p:cNvPr id="42" name="Straight Connector 41">
            <a:extLst>
              <a:ext uri="{FF2B5EF4-FFF2-40B4-BE49-F238E27FC236}">
                <a16:creationId xmlns:a16="http://schemas.microsoft.com/office/drawing/2014/main" id="{429BA45B-EE11-FB72-D558-DBDE19F9EA81}"/>
              </a:ext>
            </a:extLst>
          </p:cNvPr>
          <p:cNvCxnSpPr>
            <a:cxnSpLocks/>
          </p:cNvCxnSpPr>
          <p:nvPr/>
        </p:nvCxnSpPr>
        <p:spPr>
          <a:xfrm>
            <a:off x="2410488" y="1242919"/>
            <a:ext cx="2300713" cy="784"/>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43" name="Graphic 42" descr="Cursor with solid fill">
            <a:extLst>
              <a:ext uri="{FF2B5EF4-FFF2-40B4-BE49-F238E27FC236}">
                <a16:creationId xmlns:a16="http://schemas.microsoft.com/office/drawing/2014/main" id="{4E159647-6A0E-D762-49FA-5ED7F5D1BD9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8174220">
            <a:off x="4535638" y="1073642"/>
            <a:ext cx="339417" cy="339417"/>
          </a:xfrm>
          <a:prstGeom prst="rect">
            <a:avLst/>
          </a:prstGeom>
        </p:spPr>
      </p:pic>
      <p:cxnSp>
        <p:nvCxnSpPr>
          <p:cNvPr id="45" name="Straight Connector 44">
            <a:extLst>
              <a:ext uri="{FF2B5EF4-FFF2-40B4-BE49-F238E27FC236}">
                <a16:creationId xmlns:a16="http://schemas.microsoft.com/office/drawing/2014/main" id="{42C8AC56-D078-4634-AA50-30840BDF796E}"/>
              </a:ext>
            </a:extLst>
          </p:cNvPr>
          <p:cNvCxnSpPr>
            <a:cxnSpLocks/>
          </p:cNvCxnSpPr>
          <p:nvPr/>
        </p:nvCxnSpPr>
        <p:spPr>
          <a:xfrm>
            <a:off x="2379985" y="1747882"/>
            <a:ext cx="4471973" cy="0"/>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46" name="Graphic 45" descr="Cursor with solid fill">
            <a:extLst>
              <a:ext uri="{FF2B5EF4-FFF2-40B4-BE49-F238E27FC236}">
                <a16:creationId xmlns:a16="http://schemas.microsoft.com/office/drawing/2014/main" id="{CE7DB2C2-A961-88C0-202B-DD6E2B96FD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8174220">
            <a:off x="6677778" y="1588131"/>
            <a:ext cx="339417" cy="339417"/>
          </a:xfrm>
          <a:prstGeom prst="rect">
            <a:avLst/>
          </a:prstGeom>
        </p:spPr>
      </p:pic>
      <p:sp>
        <p:nvSpPr>
          <p:cNvPr id="8" name="Google Shape;218;p37">
            <a:extLst>
              <a:ext uri="{FF2B5EF4-FFF2-40B4-BE49-F238E27FC236}">
                <a16:creationId xmlns:a16="http://schemas.microsoft.com/office/drawing/2014/main" id="{384A34B7-A8A9-7BA3-1F6A-7BE1A8186B75}"/>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7"/>
        <p:cNvGrpSpPr/>
        <p:nvPr/>
      </p:nvGrpSpPr>
      <p:grpSpPr>
        <a:xfrm>
          <a:off x="0" y="0"/>
          <a:ext cx="0" cy="0"/>
          <a:chOff x="0" y="0"/>
          <a:chExt cx="0" cy="0"/>
        </a:xfrm>
      </p:grpSpPr>
      <p:graphicFrame>
        <p:nvGraphicFramePr>
          <p:cNvPr id="399" name="Google Shape;399;p43"/>
          <p:cNvGraphicFramePr/>
          <p:nvPr>
            <p:extLst>
              <p:ext uri="{D42A27DB-BD31-4B8C-83A1-F6EECF244321}">
                <p14:modId xmlns:p14="http://schemas.microsoft.com/office/powerpoint/2010/main" val="4099020411"/>
              </p:ext>
            </p:extLst>
          </p:nvPr>
        </p:nvGraphicFramePr>
        <p:xfrm>
          <a:off x="2560600" y="784709"/>
          <a:ext cx="9306100" cy="4932840"/>
        </p:xfrm>
        <a:graphic>
          <a:graphicData uri="http://schemas.openxmlformats.org/drawingml/2006/table">
            <a:tbl>
              <a:tblPr>
                <a:noFill/>
                <a:tableStyleId>{21AA5BD7-730E-42D8-9243-BABD1F03BF4F}</a:tableStyleId>
              </a:tblPr>
              <a:tblGrid>
                <a:gridCol w="2326525">
                  <a:extLst>
                    <a:ext uri="{9D8B030D-6E8A-4147-A177-3AD203B41FA5}">
                      <a16:colId xmlns:a16="http://schemas.microsoft.com/office/drawing/2014/main" val="20000"/>
                    </a:ext>
                  </a:extLst>
                </a:gridCol>
                <a:gridCol w="2326525">
                  <a:extLst>
                    <a:ext uri="{9D8B030D-6E8A-4147-A177-3AD203B41FA5}">
                      <a16:colId xmlns:a16="http://schemas.microsoft.com/office/drawing/2014/main" val="20001"/>
                    </a:ext>
                  </a:extLst>
                </a:gridCol>
                <a:gridCol w="2326525">
                  <a:extLst>
                    <a:ext uri="{9D8B030D-6E8A-4147-A177-3AD203B41FA5}">
                      <a16:colId xmlns:a16="http://schemas.microsoft.com/office/drawing/2014/main" val="20002"/>
                    </a:ext>
                  </a:extLst>
                </a:gridCol>
                <a:gridCol w="2326525">
                  <a:extLst>
                    <a:ext uri="{9D8B030D-6E8A-4147-A177-3AD203B41FA5}">
                      <a16:colId xmlns:a16="http://schemas.microsoft.com/office/drawing/2014/main" val="20003"/>
                    </a:ext>
                  </a:extLst>
                </a:gridCol>
              </a:tblGrid>
              <a:tr h="477600">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“Curiosity”</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“Commitment”</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“Practice”</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“Embedded”</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0"/>
                  </a:ext>
                </a:extLst>
              </a:tr>
              <a:tr h="518350">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1"/>
                  </a:ext>
                </a:extLst>
              </a:tr>
              <a:tr h="3926850">
                <a:tc>
                  <a:txBody>
                    <a:bodyPr/>
                    <a:lstStyle/>
                    <a:p>
                      <a:pPr marL="0" marR="0" lvl="0" indent="0" algn="l" rtl="0">
                        <a:lnSpc>
                          <a:spcPct val="100000"/>
                        </a:lnSpc>
                        <a:spcBef>
                          <a:spcPts val="900"/>
                        </a:spcBef>
                        <a:spcAft>
                          <a:spcPts val="0"/>
                        </a:spcAft>
                        <a:buNone/>
                      </a:pPr>
                      <a:r>
                        <a:rPr lang="en-US" sz="1100" b="1" dirty="0">
                          <a:solidFill>
                            <a:schemeClr val="dk1"/>
                          </a:solidFill>
                          <a:latin typeface="Avenir Next LT Pro" panose="020B0504020202020204" pitchFamily="34" charset="0"/>
                          <a:ea typeface="Roboto"/>
                          <a:cs typeface="Roboto"/>
                          <a:sym typeface="Roboto"/>
                        </a:rPr>
                        <a:t>“[To fulfill our mission] we will explore how equity intersects with our work”</a:t>
                      </a:r>
                      <a:endParaRPr sz="1100" b="1"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Interest in exploring how the values of equity, diversity and inclusion intersect with the organization's </a:t>
                      </a: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mission</a:t>
                      </a:r>
                      <a:r>
                        <a:rPr lang="en-US" sz="1100" dirty="0">
                          <a:solidFill>
                            <a:schemeClr val="dk1"/>
                          </a:solidFill>
                          <a:latin typeface="Avenir Next LT Pro" panose="020B0504020202020204" pitchFamily="34" charset="0"/>
                          <a:ea typeface="Roboto"/>
                          <a:cs typeface="Roboto"/>
                          <a:sym typeface="Roboto"/>
                        </a:rPr>
                        <a:t> and vision</a:t>
                      </a:r>
                      <a:endParaRPr sz="1800" dirty="0">
                        <a:solidFill>
                          <a:schemeClr val="dk1"/>
                        </a:solidFill>
                        <a:latin typeface="Avenir Next LT Pro" panose="020B0504020202020204" pitchFamily="34" charset="0"/>
                        <a:ea typeface="Roboto"/>
                        <a:cs typeface="Roboto"/>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l" rtl="0">
                        <a:lnSpc>
                          <a:spcPct val="100000"/>
                        </a:lnSpc>
                        <a:spcBef>
                          <a:spcPts val="900"/>
                        </a:spcBef>
                        <a:spcAft>
                          <a:spcPts val="0"/>
                        </a:spcAft>
                        <a:buNone/>
                      </a:pPr>
                      <a:r>
                        <a:rPr lang="en-US" sz="1100" b="1" dirty="0">
                          <a:solidFill>
                            <a:schemeClr val="dk1"/>
                          </a:solidFill>
                          <a:latin typeface="Avenir Next LT Pro" panose="020B0504020202020204" pitchFamily="34" charset="0"/>
                          <a:ea typeface="Roboto"/>
                          <a:cs typeface="Roboto"/>
                          <a:sym typeface="Roboto"/>
                        </a:rPr>
                        <a:t>“[To fulfill our mission] we must do better for constituents of color”</a:t>
                      </a:r>
                      <a:endParaRPr sz="1100" b="1"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Commitment to reflecting the values of equity, diversity and inclusion in the mission and vision</a:t>
                      </a:r>
                      <a:endParaRPr sz="1100" dirty="0">
                        <a:solidFill>
                          <a:schemeClr val="dk1"/>
                        </a:solidFill>
                        <a:latin typeface="Avenir Next LT Pro" panose="020B0504020202020204" pitchFamily="34" charset="0"/>
                        <a:ea typeface="Roboto"/>
                        <a:cs typeface="Roboto"/>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l" rtl="0">
                        <a:lnSpc>
                          <a:spcPct val="100000"/>
                        </a:lnSpc>
                        <a:spcBef>
                          <a:spcPts val="900"/>
                        </a:spcBef>
                        <a:spcAft>
                          <a:spcPts val="0"/>
                        </a:spcAft>
                        <a:buNone/>
                      </a:pPr>
                      <a:r>
                        <a:rPr lang="en-US" sz="1100" b="1" dirty="0">
                          <a:solidFill>
                            <a:schemeClr val="dk1"/>
                          </a:solidFill>
                          <a:latin typeface="Avenir Next LT Pro" panose="020B0504020202020204" pitchFamily="34" charset="0"/>
                          <a:ea typeface="Roboto"/>
                          <a:cs typeface="Roboto"/>
                          <a:sym typeface="Roboto"/>
                        </a:rPr>
                        <a:t>“[To fulfill our mission] equity is/must become a top priority”</a:t>
                      </a:r>
                      <a:endParaRPr sz="1100" b="1"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Values of equity, diversity and inclusion are reflected explicitly in the organization's mission and vision</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Changes in how equity is advanced in the organization internally (culture, values, HR/talent management, finance and operations) and externally (how strategy, programs, learning, comms drive equity)</a:t>
                      </a:r>
                      <a:endParaRPr sz="1100" dirty="0">
                        <a:solidFill>
                          <a:schemeClr val="dk1"/>
                        </a:solidFill>
                        <a:latin typeface="Avenir Next LT Pro" panose="020B0504020202020204" pitchFamily="34" charset="0"/>
                        <a:ea typeface="Roboto"/>
                        <a:cs typeface="Roboto"/>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l" rtl="0">
                        <a:lnSpc>
                          <a:spcPct val="100000"/>
                        </a:lnSpc>
                        <a:spcBef>
                          <a:spcPts val="900"/>
                        </a:spcBef>
                        <a:spcAft>
                          <a:spcPts val="0"/>
                        </a:spcAft>
                        <a:buNone/>
                      </a:pPr>
                      <a:r>
                        <a:rPr lang="en-US" sz="1100" b="1" dirty="0">
                          <a:solidFill>
                            <a:schemeClr val="dk1"/>
                          </a:solidFill>
                          <a:latin typeface="Avenir Next LT Pro" panose="020B0504020202020204" pitchFamily="34" charset="0"/>
                          <a:ea typeface="Roboto"/>
                          <a:cs typeface="Roboto"/>
                          <a:sym typeface="Roboto"/>
                        </a:rPr>
                        <a:t>“[To fulfill our mission] equity is/must be our purpose and our focus”</a:t>
                      </a:r>
                      <a:endParaRPr sz="1100" b="1"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Values of equity, diversity and inclusion are reflected explicitly in the organization's mission and vision. May expand beyond these concepts to explore or incorporate liberation, freedom, and justice</a:t>
                      </a:r>
                      <a:endParaRPr sz="1100" dirty="0">
                        <a:solidFill>
                          <a:schemeClr val="dk1"/>
                        </a:solidFill>
                        <a:latin typeface="Avenir Next LT Pro" panose="020B0504020202020204" pitchFamily="34" charset="0"/>
                        <a:ea typeface="Roboto"/>
                        <a:cs typeface="Roboto"/>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a:cs typeface="Roboto"/>
                          <a:sym typeface="Roboto"/>
                        </a:rPr>
                        <a:t>Clarity, consistency and accountability in how equity is advanced across all areas of the organization internally and externally, leading to measurable changes in outcomes internally and externally</a:t>
                      </a:r>
                      <a:endParaRPr sz="1100" dirty="0">
                        <a:solidFill>
                          <a:schemeClr val="dk1"/>
                        </a:solidFill>
                        <a:latin typeface="Avenir Next LT Pro" panose="020B0504020202020204" pitchFamily="34" charset="0"/>
                        <a:ea typeface="Roboto"/>
                        <a:cs typeface="Roboto"/>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2"/>
                  </a:ext>
                </a:extLst>
              </a:tr>
            </a:tbl>
          </a:graphicData>
        </a:graphic>
      </p:graphicFrame>
      <p:sp>
        <p:nvSpPr>
          <p:cNvPr id="400" name="Google Shape;400;p43"/>
          <p:cNvSpPr/>
          <p:nvPr/>
        </p:nvSpPr>
        <p:spPr>
          <a:xfrm>
            <a:off x="2560650" y="1202607"/>
            <a:ext cx="9306000" cy="523200"/>
          </a:xfrm>
          <a:prstGeom prst="leftRightArrow">
            <a:avLst>
              <a:gd name="adj1" fmla="val 58907"/>
              <a:gd name="adj2" fmla="val 88857"/>
            </a:avLst>
          </a:prstGeom>
          <a:solidFill>
            <a:srgbClr val="35AC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401" name="Google Shape;401;p43"/>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402" name="Google Shape;402;p43"/>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chemeClr val="bg1"/>
                </a:solidFill>
                <a:latin typeface="DM Serif display" pitchFamily="2" charset="0"/>
                <a:ea typeface="Roboto Medium"/>
                <a:cs typeface="Roboto Medium"/>
                <a:sym typeface="Roboto Medium"/>
              </a:rPr>
              <a:t>1) </a:t>
            </a:r>
            <a:r>
              <a:rPr lang="en-US" sz="2933" spc="100" dirty="0">
                <a:solidFill>
                  <a:srgbClr val="FFA700"/>
                </a:solidFill>
                <a:latin typeface="DM Serif display" pitchFamily="2" charset="0"/>
                <a:ea typeface="Roboto Medium"/>
                <a:cs typeface="Roboto Medium"/>
                <a:sym typeface="Roboto Medium"/>
              </a:rPr>
              <a:t>Mission &amp; Vision</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407" name="Google Shape;407;p43"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r>
              <a:rPr lang="en-US" sz="1000" i="0" u="none" strike="noStrike" cap="none">
                <a:solidFill>
                  <a:schemeClr val="dk1"/>
                </a:solidFill>
                <a:latin typeface="Roboto"/>
                <a:ea typeface="Roboto"/>
                <a:cs typeface="Roboto"/>
                <a:sym typeface="Roboto"/>
              </a:rPr>
              <a:t> </a:t>
            </a:r>
            <a:endParaRPr sz="1000" i="0" u="none" strike="noStrike" cap="none">
              <a:solidFill>
                <a:schemeClr val="dk1"/>
              </a:solidFill>
              <a:latin typeface="Roboto"/>
              <a:ea typeface="Roboto"/>
              <a:cs typeface="Roboto"/>
              <a:sym typeface="Roboto"/>
            </a:endParaRPr>
          </a:p>
        </p:txBody>
      </p:sp>
      <p:sp>
        <p:nvSpPr>
          <p:cNvPr id="408" name="Google Shape;408;p43"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09" name="Google Shape;409;p43"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10" name="Google Shape;410;p43"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11" name="Google Shape;411;p43"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12" name="Google Shape;412;p43"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13" name="Google Shape;413;p43"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14" name="Google Shape;414;p43"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15" name="Google Shape;415;p43" descr="Post-it" title="Post-it"/>
          <p:cNvSpPr/>
          <p:nvPr/>
        </p:nvSpPr>
        <p:spPr>
          <a:xfrm>
            <a:off x="178003" y="4788202"/>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16" name="Google Shape;416;p43" descr="Post-it" title="Post-it"/>
          <p:cNvSpPr/>
          <p:nvPr/>
        </p:nvSpPr>
        <p:spPr>
          <a:xfrm>
            <a:off x="178003" y="4788202"/>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17" name="Google Shape;417;p43" descr="Post-it" title="Post-it"/>
          <p:cNvSpPr/>
          <p:nvPr/>
        </p:nvSpPr>
        <p:spPr>
          <a:xfrm>
            <a:off x="178003" y="47882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18" name="Google Shape;418;p43" descr="Post-it" title="Post-it"/>
          <p:cNvSpPr/>
          <p:nvPr/>
        </p:nvSpPr>
        <p:spPr>
          <a:xfrm>
            <a:off x="178003" y="4788202"/>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19" name="Google Shape;419;p43" descr="Post-it" title="Post-it"/>
          <p:cNvSpPr/>
          <p:nvPr/>
        </p:nvSpPr>
        <p:spPr>
          <a:xfrm>
            <a:off x="178003" y="4788202"/>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20" name="Google Shape;420;p43" descr="Post-it" title="Post-it"/>
          <p:cNvSpPr/>
          <p:nvPr/>
        </p:nvSpPr>
        <p:spPr>
          <a:xfrm>
            <a:off x="178003" y="4788202"/>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21" name="Google Shape;421;p43" descr="Post-it" title="Post-it"/>
          <p:cNvSpPr/>
          <p:nvPr/>
        </p:nvSpPr>
        <p:spPr>
          <a:xfrm>
            <a:off x="341103" y="4597664"/>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22" name="Google Shape;422;p43" descr="Post-it" title="Post-it"/>
          <p:cNvSpPr/>
          <p:nvPr/>
        </p:nvSpPr>
        <p:spPr>
          <a:xfrm>
            <a:off x="451553" y="4597664"/>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23" name="Google Shape;423;p43" descr="Post-it" title="Post-it"/>
          <p:cNvSpPr/>
          <p:nvPr/>
        </p:nvSpPr>
        <p:spPr>
          <a:xfrm>
            <a:off x="803453" y="4708902"/>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24" name="Google Shape;424;p43"/>
          <p:cNvSpPr/>
          <p:nvPr/>
        </p:nvSpPr>
        <p:spPr>
          <a:xfrm>
            <a:off x="215799" y="2459975"/>
            <a:ext cx="2098013" cy="969025"/>
          </a:xfrm>
          <a:prstGeom prst="rect">
            <a:avLst/>
          </a:prstGeom>
          <a:solidFill>
            <a:srgbClr val="FF7D7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100" b="1" dirty="0">
                <a:solidFill>
                  <a:srgbClr val="FFFFFF"/>
                </a:solidFill>
                <a:latin typeface="Avenir Next LT Pro" panose="020B0504020202020204" pitchFamily="34" charset="0"/>
                <a:ea typeface="Roboto" panose="02000000000000000000" pitchFamily="2" charset="0"/>
                <a:cs typeface="Roboto" panose="02000000000000000000" pitchFamily="2" charset="0"/>
                <a:sym typeface="Roboto"/>
              </a:rPr>
              <a:t>Reflection considerations:</a:t>
            </a:r>
            <a:endParaRPr sz="1100" b="1" dirty="0">
              <a:solidFill>
                <a:srgbClr val="FFFFFF"/>
              </a:solidFill>
              <a:latin typeface="Avenir Next LT Pro" panose="020B0504020202020204" pitchFamily="34" charset="0"/>
              <a:ea typeface="Roboto" panose="02000000000000000000" pitchFamily="2" charset="0"/>
              <a:cs typeface="Roboto" panose="02000000000000000000" pitchFamily="2" charset="0"/>
              <a:sym typeface="Roboto"/>
            </a:endParaRPr>
          </a:p>
          <a:p>
            <a:pPr lvl="0" algn="l" rtl="0">
              <a:spcBef>
                <a:spcPts val="0"/>
              </a:spcBef>
              <a:spcAft>
                <a:spcPts val="0"/>
              </a:spcAft>
              <a:buClr>
                <a:srgbClr val="FFFFFF"/>
              </a:buClr>
              <a:buSzPts val="1100"/>
            </a:pPr>
            <a:r>
              <a:rPr lang="en-US" sz="1000" dirty="0">
                <a:solidFill>
                  <a:schemeClr val="lt1"/>
                </a:solidFill>
                <a:latin typeface="Avenir Next LT Pro" panose="020B0504020202020204" pitchFamily="34" charset="0"/>
                <a:ea typeface="Roboto" panose="02000000000000000000" pitchFamily="2" charset="0"/>
                <a:cs typeface="Roboto" panose="02000000000000000000" pitchFamily="2" charset="0"/>
                <a:sym typeface="Roboto"/>
              </a:rPr>
              <a:t>H</a:t>
            </a:r>
            <a:r>
              <a:rPr lang="en-US" sz="1000" dirty="0">
                <a:solidFill>
                  <a:srgbClr val="FFFFFF"/>
                </a:solidFill>
                <a:latin typeface="Avenir Next LT Pro" panose="020B0504020202020204" pitchFamily="34" charset="0"/>
                <a:ea typeface="Roboto" panose="02000000000000000000" pitchFamily="2" charset="0"/>
                <a:cs typeface="Roboto" panose="02000000000000000000" pitchFamily="2" charset="0"/>
                <a:sym typeface="Roboto"/>
              </a:rPr>
              <a:t>ow aligned with the values of equity, diversity and inclusion is our mission and vision?</a:t>
            </a:r>
            <a:endParaRPr sz="1000" dirty="0">
              <a:solidFill>
                <a:srgbClr val="FFFFFF"/>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cxnSp>
        <p:nvCxnSpPr>
          <p:cNvPr id="39" name="Google Shape;219;p37">
            <a:extLst>
              <a:ext uri="{FF2B5EF4-FFF2-40B4-BE49-F238E27FC236}">
                <a16:creationId xmlns:a16="http://schemas.microsoft.com/office/drawing/2014/main" id="{525ADA9E-0D90-B52C-39C2-3D34237681C9}"/>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sp>
        <p:nvSpPr>
          <p:cNvPr id="2" name="Google Shape;345;p42">
            <a:extLst>
              <a:ext uri="{FF2B5EF4-FFF2-40B4-BE49-F238E27FC236}">
                <a16:creationId xmlns:a16="http://schemas.microsoft.com/office/drawing/2014/main" id="{31B7B00B-9C6E-E596-E016-085C196C0A8A}"/>
              </a:ext>
            </a:extLst>
          </p:cNvPr>
          <p:cNvSpPr txBox="1"/>
          <p:nvPr/>
        </p:nvSpPr>
        <p:spPr>
          <a:xfrm>
            <a:off x="152905" y="1004702"/>
            <a:ext cx="92940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rPr>
              <a:t>Where We Are</a:t>
            </a:r>
            <a:endParaRPr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3" name="Google Shape;378;p42">
            <a:extLst>
              <a:ext uri="{FF2B5EF4-FFF2-40B4-BE49-F238E27FC236}">
                <a16:creationId xmlns:a16="http://schemas.microsoft.com/office/drawing/2014/main" id="{EC9B2240-8CFD-5057-9F77-60A477FA57CA}"/>
              </a:ext>
            </a:extLst>
          </p:cNvPr>
          <p:cNvSpPr txBox="1"/>
          <p:nvPr/>
        </p:nvSpPr>
        <p:spPr>
          <a:xfrm>
            <a:off x="119800" y="1440057"/>
            <a:ext cx="100269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rPr>
              <a:t>Where We Want to Be</a:t>
            </a:r>
            <a:endParaRPr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4" name="Google Shape;341;p42">
            <a:extLst>
              <a:ext uri="{FF2B5EF4-FFF2-40B4-BE49-F238E27FC236}">
                <a16:creationId xmlns:a16="http://schemas.microsoft.com/office/drawing/2014/main" id="{913E8B19-58AF-4904-F596-C14B87E8C05C}"/>
              </a:ext>
            </a:extLst>
          </p:cNvPr>
          <p:cNvSpPr/>
          <p:nvPr/>
        </p:nvSpPr>
        <p:spPr>
          <a:xfrm>
            <a:off x="110819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5" name="Google Shape;367;p42">
            <a:extLst>
              <a:ext uri="{FF2B5EF4-FFF2-40B4-BE49-F238E27FC236}">
                <a16:creationId xmlns:a16="http://schemas.microsoft.com/office/drawing/2014/main" id="{4F4F1ADC-4826-2E05-0AB1-3D6925752846}"/>
              </a:ext>
            </a:extLst>
          </p:cNvPr>
          <p:cNvSpPr/>
          <p:nvPr/>
        </p:nvSpPr>
        <p:spPr>
          <a:xfrm>
            <a:off x="1065099" y="1480139"/>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6" name="Google Shape;367;p42">
            <a:extLst>
              <a:ext uri="{FF2B5EF4-FFF2-40B4-BE49-F238E27FC236}">
                <a16:creationId xmlns:a16="http://schemas.microsoft.com/office/drawing/2014/main" id="{B77A7F83-5E5C-F155-685F-A09D52E2999B}"/>
              </a:ext>
            </a:extLst>
          </p:cNvPr>
          <p:cNvSpPr/>
          <p:nvPr/>
        </p:nvSpPr>
        <p:spPr>
          <a:xfrm>
            <a:off x="1225177"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7" name="Google Shape;367;p42">
            <a:extLst>
              <a:ext uri="{FF2B5EF4-FFF2-40B4-BE49-F238E27FC236}">
                <a16:creationId xmlns:a16="http://schemas.microsoft.com/office/drawing/2014/main" id="{F7EC079B-D8B6-CFCE-2852-825207400729}"/>
              </a:ext>
            </a:extLst>
          </p:cNvPr>
          <p:cNvSpPr/>
          <p:nvPr/>
        </p:nvSpPr>
        <p:spPr>
          <a:xfrm>
            <a:off x="1428656"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8" name="Google Shape;367;p42">
            <a:extLst>
              <a:ext uri="{FF2B5EF4-FFF2-40B4-BE49-F238E27FC236}">
                <a16:creationId xmlns:a16="http://schemas.microsoft.com/office/drawing/2014/main" id="{791C01C2-335D-5A35-1305-167B80C287E3}"/>
              </a:ext>
            </a:extLst>
          </p:cNvPr>
          <p:cNvSpPr/>
          <p:nvPr/>
        </p:nvSpPr>
        <p:spPr>
          <a:xfrm>
            <a:off x="1632135"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9" name="Google Shape;367;p42">
            <a:extLst>
              <a:ext uri="{FF2B5EF4-FFF2-40B4-BE49-F238E27FC236}">
                <a16:creationId xmlns:a16="http://schemas.microsoft.com/office/drawing/2014/main" id="{5402103F-E259-CA64-D0CC-F27E1F684D8F}"/>
              </a:ext>
            </a:extLst>
          </p:cNvPr>
          <p:cNvSpPr/>
          <p:nvPr/>
        </p:nvSpPr>
        <p:spPr>
          <a:xfrm>
            <a:off x="1835613"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10" name="Google Shape;341;p42">
            <a:extLst>
              <a:ext uri="{FF2B5EF4-FFF2-40B4-BE49-F238E27FC236}">
                <a16:creationId xmlns:a16="http://schemas.microsoft.com/office/drawing/2014/main" id="{F081D64F-8BEA-C4AA-3CC2-E0B5945AE02A}"/>
              </a:ext>
            </a:extLst>
          </p:cNvPr>
          <p:cNvSpPr/>
          <p:nvPr/>
        </p:nvSpPr>
        <p:spPr>
          <a:xfrm>
            <a:off x="1256535"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11" name="Google Shape;341;p42">
            <a:extLst>
              <a:ext uri="{FF2B5EF4-FFF2-40B4-BE49-F238E27FC236}">
                <a16:creationId xmlns:a16="http://schemas.microsoft.com/office/drawing/2014/main" id="{49273B68-66E7-9BAB-2B2C-ECADF059478E}"/>
              </a:ext>
            </a:extLst>
          </p:cNvPr>
          <p:cNvSpPr/>
          <p:nvPr/>
        </p:nvSpPr>
        <p:spPr>
          <a:xfrm>
            <a:off x="1404871"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12" name="Google Shape;341;p42">
            <a:extLst>
              <a:ext uri="{FF2B5EF4-FFF2-40B4-BE49-F238E27FC236}">
                <a16:creationId xmlns:a16="http://schemas.microsoft.com/office/drawing/2014/main" id="{C9152754-6C26-AF17-7223-B7482BD1EA15}"/>
              </a:ext>
            </a:extLst>
          </p:cNvPr>
          <p:cNvSpPr/>
          <p:nvPr/>
        </p:nvSpPr>
        <p:spPr>
          <a:xfrm>
            <a:off x="1553207"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13" name="Google Shape;341;p42">
            <a:extLst>
              <a:ext uri="{FF2B5EF4-FFF2-40B4-BE49-F238E27FC236}">
                <a16:creationId xmlns:a16="http://schemas.microsoft.com/office/drawing/2014/main" id="{B36BE3E0-A5D7-CC30-F7E5-408E0DEE555B}"/>
              </a:ext>
            </a:extLst>
          </p:cNvPr>
          <p:cNvSpPr/>
          <p:nvPr/>
        </p:nvSpPr>
        <p:spPr>
          <a:xfrm>
            <a:off x="1701543"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14" name="Google Shape;341;p42">
            <a:extLst>
              <a:ext uri="{FF2B5EF4-FFF2-40B4-BE49-F238E27FC236}">
                <a16:creationId xmlns:a16="http://schemas.microsoft.com/office/drawing/2014/main" id="{6FF06C98-8E54-8A99-8ED0-15DAF3E88099}"/>
              </a:ext>
            </a:extLst>
          </p:cNvPr>
          <p:cNvSpPr/>
          <p:nvPr/>
        </p:nvSpPr>
        <p:spPr>
          <a:xfrm>
            <a:off x="184987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15" name="Google Shape;341;p42">
            <a:extLst>
              <a:ext uri="{FF2B5EF4-FFF2-40B4-BE49-F238E27FC236}">
                <a16:creationId xmlns:a16="http://schemas.microsoft.com/office/drawing/2014/main" id="{7925BBAD-FEAE-D499-C258-FE2FCAFA5B83}"/>
              </a:ext>
            </a:extLst>
          </p:cNvPr>
          <p:cNvSpPr/>
          <p:nvPr/>
        </p:nvSpPr>
        <p:spPr>
          <a:xfrm>
            <a:off x="1998212"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17" name="Google Shape;346;p42">
            <a:extLst>
              <a:ext uri="{FF2B5EF4-FFF2-40B4-BE49-F238E27FC236}">
                <a16:creationId xmlns:a16="http://schemas.microsoft.com/office/drawing/2014/main" id="{1026C545-78C7-5E3F-217D-02DBB68718EC}"/>
              </a:ext>
            </a:extLst>
          </p:cNvPr>
          <p:cNvSpPr txBox="1"/>
          <p:nvPr/>
        </p:nvSpPr>
        <p:spPr>
          <a:xfrm>
            <a:off x="199100" y="5865547"/>
            <a:ext cx="1496400" cy="271500"/>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000"/>
              <a:buFont typeface="Libre Franklin"/>
              <a:buNone/>
            </a:pPr>
            <a:r>
              <a:rPr lang="en-US" sz="10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sticky note </a:t>
            </a:r>
            <a:r>
              <a:rPr lang="en-US"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stack</a:t>
            </a:r>
            <a:endParaRPr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0" marR="0" lvl="0" indent="0" algn="ctr" rtl="0">
              <a:spcBef>
                <a:spcPts val="0"/>
              </a:spcBef>
              <a:spcAft>
                <a:spcPts val="0"/>
              </a:spcAft>
              <a:buClr>
                <a:schemeClr val="dk1"/>
              </a:buClr>
              <a:buSzPts val="1000"/>
              <a:buFont typeface="Libre Franklin"/>
              <a:buNone/>
            </a:pPr>
            <a:r>
              <a:rPr lang="en-US"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add comments, questions, or rationale]</a:t>
            </a:r>
            <a:endParaRPr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grpSp>
        <p:nvGrpSpPr>
          <p:cNvPr id="23" name="Group 22">
            <a:extLst>
              <a:ext uri="{FF2B5EF4-FFF2-40B4-BE49-F238E27FC236}">
                <a16:creationId xmlns:a16="http://schemas.microsoft.com/office/drawing/2014/main" id="{8C77D3B2-DF5C-4DC3-5B18-16A93DC7A5D3}"/>
              </a:ext>
            </a:extLst>
          </p:cNvPr>
          <p:cNvGrpSpPr/>
          <p:nvPr/>
        </p:nvGrpSpPr>
        <p:grpSpPr>
          <a:xfrm>
            <a:off x="0" y="6402336"/>
            <a:ext cx="12204495" cy="524700"/>
            <a:chOff x="0" y="6402336"/>
            <a:chExt cx="12204495" cy="524700"/>
          </a:xfrm>
        </p:grpSpPr>
        <p:grpSp>
          <p:nvGrpSpPr>
            <p:cNvPr id="24" name="Group 23">
              <a:extLst>
                <a:ext uri="{FF2B5EF4-FFF2-40B4-BE49-F238E27FC236}">
                  <a16:creationId xmlns:a16="http://schemas.microsoft.com/office/drawing/2014/main" id="{5C8ACC44-DDC3-E055-8365-5ABF4E1AB762}"/>
                </a:ext>
              </a:extLst>
            </p:cNvPr>
            <p:cNvGrpSpPr/>
            <p:nvPr/>
          </p:nvGrpSpPr>
          <p:grpSpPr>
            <a:xfrm>
              <a:off x="0" y="6490239"/>
              <a:ext cx="12204495" cy="367762"/>
              <a:chOff x="0" y="6490239"/>
              <a:chExt cx="12204495" cy="367762"/>
            </a:xfrm>
          </p:grpSpPr>
          <p:sp>
            <p:nvSpPr>
              <p:cNvPr id="29" name="Google Shape;217;p37">
                <a:extLst>
                  <a:ext uri="{FF2B5EF4-FFF2-40B4-BE49-F238E27FC236}">
                    <a16:creationId xmlns:a16="http://schemas.microsoft.com/office/drawing/2014/main" id="{BBDE8815-963D-44A7-306A-478E0DF6B611}"/>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27" name="Google Shape;219;p37">
                <a:extLst>
                  <a:ext uri="{FF2B5EF4-FFF2-40B4-BE49-F238E27FC236}">
                    <a16:creationId xmlns:a16="http://schemas.microsoft.com/office/drawing/2014/main" id="{25D4CD67-2754-062D-C5D2-DE22BE6F2BA6}"/>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8" name="Google Shape;225;p37">
                <a:extLst>
                  <a:ext uri="{FF2B5EF4-FFF2-40B4-BE49-F238E27FC236}">
                    <a16:creationId xmlns:a16="http://schemas.microsoft.com/office/drawing/2014/main" id="{8B15FDB4-16C2-DEDD-DD31-0B2A794522B6}"/>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25" name="Google Shape;234;p38">
              <a:extLst>
                <a:ext uri="{FF2B5EF4-FFF2-40B4-BE49-F238E27FC236}">
                  <a16:creationId xmlns:a16="http://schemas.microsoft.com/office/drawing/2014/main" id="{7B0A1784-8984-D659-6FCE-38E1D8B5BC8F}"/>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8</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16" name="Google Shape;218;p37">
            <a:extLst>
              <a:ext uri="{FF2B5EF4-FFF2-40B4-BE49-F238E27FC236}">
                <a16:creationId xmlns:a16="http://schemas.microsoft.com/office/drawing/2014/main" id="{F2E46E16-E7D7-CB98-2237-6D1756EC67A9}"/>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8"/>
        <p:cNvGrpSpPr/>
        <p:nvPr/>
      </p:nvGrpSpPr>
      <p:grpSpPr>
        <a:xfrm>
          <a:off x="0" y="0"/>
          <a:ext cx="0" cy="0"/>
          <a:chOff x="0" y="0"/>
          <a:chExt cx="0" cy="0"/>
        </a:xfrm>
      </p:grpSpPr>
      <p:graphicFrame>
        <p:nvGraphicFramePr>
          <p:cNvPr id="459" name="Google Shape;459;p44"/>
          <p:cNvGraphicFramePr/>
          <p:nvPr>
            <p:extLst>
              <p:ext uri="{D42A27DB-BD31-4B8C-83A1-F6EECF244321}">
                <p14:modId xmlns:p14="http://schemas.microsoft.com/office/powerpoint/2010/main" val="1382584824"/>
              </p:ext>
            </p:extLst>
          </p:nvPr>
        </p:nvGraphicFramePr>
        <p:xfrm>
          <a:off x="2560600" y="784709"/>
          <a:ext cx="9306100" cy="5471040"/>
        </p:xfrm>
        <a:graphic>
          <a:graphicData uri="http://schemas.openxmlformats.org/drawingml/2006/table">
            <a:tbl>
              <a:tblPr>
                <a:noFill/>
                <a:tableStyleId>{21AA5BD7-730E-42D8-9243-BABD1F03BF4F}</a:tableStyleId>
              </a:tblPr>
              <a:tblGrid>
                <a:gridCol w="2326525">
                  <a:extLst>
                    <a:ext uri="{9D8B030D-6E8A-4147-A177-3AD203B41FA5}">
                      <a16:colId xmlns:a16="http://schemas.microsoft.com/office/drawing/2014/main" val="20000"/>
                    </a:ext>
                  </a:extLst>
                </a:gridCol>
                <a:gridCol w="2326525">
                  <a:extLst>
                    <a:ext uri="{9D8B030D-6E8A-4147-A177-3AD203B41FA5}">
                      <a16:colId xmlns:a16="http://schemas.microsoft.com/office/drawing/2014/main" val="20001"/>
                    </a:ext>
                  </a:extLst>
                </a:gridCol>
                <a:gridCol w="2326525">
                  <a:extLst>
                    <a:ext uri="{9D8B030D-6E8A-4147-A177-3AD203B41FA5}">
                      <a16:colId xmlns:a16="http://schemas.microsoft.com/office/drawing/2014/main" val="20002"/>
                    </a:ext>
                  </a:extLst>
                </a:gridCol>
                <a:gridCol w="2326525">
                  <a:extLst>
                    <a:ext uri="{9D8B030D-6E8A-4147-A177-3AD203B41FA5}">
                      <a16:colId xmlns:a16="http://schemas.microsoft.com/office/drawing/2014/main" val="20003"/>
                    </a:ext>
                  </a:extLst>
                </a:gridCol>
              </a:tblGrid>
              <a:tr h="477600">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“Curiosity”</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“Commitment”</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“Practice”</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rPr>
                        <a:t>“Embedded”</a:t>
                      </a: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0"/>
                  </a:ext>
                </a:extLst>
              </a:tr>
              <a:tr h="449625">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600" b="1" i="0" u="none" strike="noStrike" cap="none" dirty="0">
                        <a:solidFill>
                          <a:srgbClr val="000000"/>
                        </a:solidFill>
                        <a:latin typeface="Avenir Next LT Pro Demi" panose="020B07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1"/>
                  </a:ext>
                </a:extLst>
              </a:tr>
              <a:tr h="3926850">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Diversity &amp; inclusion are valued</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Interest in initiating a process to define what equity means for organization, culture</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Interest in exploring how existing behaviors and practices align with existing values of diversity and inclusion</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Equity, diversity and inclusion are explicitly named as values and are defined </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Organizational support for and increasing investment in intentional conversations about equity, diversity, and inclusion across levels and teams</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Commitment to understanding how culture is expressed* in the organization, how these expressions align with the values of equity, diversity and inclusion, and what opportunities exist for greater alignment</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90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Equity, diversity and inclusion are held as important values by most of the team</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Growing alignment between values of equity, diversity and inclusion with behaviors, practices and culture including:</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Increasing priority/frequency of intentional conversations about power and equity, diversity, and inclusion across levels and teams, characterized by multi-racial, multicultural perspectives and new ways of engaging, communicating, and collaborating</a:t>
                      </a:r>
                      <a:endParaRPr sz="10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Intentional changes in expressions of culture* that support values of equity, diversity and inclusion</a:t>
                      </a:r>
                      <a:endParaRPr sz="10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tc>
                  <a:txBody>
                    <a:bodyPr/>
                    <a:lstStyle/>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Consistently held narrative across the organization that "equity is our purpose" or that the work is an embodiment of equity</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228600" marR="0" lvl="0" indent="-184150" algn="l" rtl="0">
                        <a:lnSpc>
                          <a:spcPct val="100000"/>
                        </a:lnSpc>
                        <a:spcBef>
                          <a:spcPts val="0"/>
                        </a:spcBef>
                        <a:spcAft>
                          <a:spcPts val="0"/>
                        </a:spcAft>
                        <a:buClr>
                          <a:schemeClr val="dk1"/>
                        </a:buClr>
                        <a:buSzPts val="1100"/>
                        <a:buFont typeface="Roboto"/>
                        <a:buChar char="●"/>
                      </a:pPr>
                      <a:r>
                        <a:rPr lang="en-US"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Behavior, practices and culture support and reinforce values of equity, diversity and inclusion including:</a:t>
                      </a:r>
                      <a:endParaRPr sz="11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Explicit expectation of and accountability to intentional ongoing conversations that openly consider and address racism and other inequities in the organization, where staff at all levels feel safe to step into their power and to voice perspectives that challenge dominant paradigms in service of achieving the mission </a:t>
                      </a:r>
                      <a:endParaRPr sz="10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457200" marR="0" lvl="1" indent="-177800" algn="l" rtl="0">
                        <a:lnSpc>
                          <a:spcPct val="100000"/>
                        </a:lnSpc>
                        <a:spcBef>
                          <a:spcPts val="0"/>
                        </a:spcBef>
                        <a:spcAft>
                          <a:spcPts val="0"/>
                        </a:spcAft>
                        <a:buClr>
                          <a:schemeClr val="dk1"/>
                        </a:buClr>
                        <a:buSzPts val="1000"/>
                        <a:buFont typeface="Roboto"/>
                        <a:buChar char="○"/>
                      </a:pPr>
                      <a:r>
                        <a:rPr lang="en-US" sz="10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Expressions of culture* work to support, reinforce, and align staff on behaviors and practices that support values of equity, diversity and inclusion</a:t>
                      </a:r>
                      <a:endParaRPr sz="1000"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txBody>
                  <a:tcPr marL="121900" marR="346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chemeClr val="bg1">
                        <a:lumMod val="95000"/>
                      </a:schemeClr>
                    </a:solidFill>
                  </a:tcPr>
                </a:tc>
                <a:extLst>
                  <a:ext uri="{0D108BD9-81ED-4DB2-BD59-A6C34878D82A}">
                    <a16:rowId xmlns:a16="http://schemas.microsoft.com/office/drawing/2014/main" val="10002"/>
                  </a:ext>
                </a:extLst>
              </a:tr>
            </a:tbl>
          </a:graphicData>
        </a:graphic>
      </p:graphicFrame>
      <p:sp>
        <p:nvSpPr>
          <p:cNvPr id="460" name="Google Shape;460;p44"/>
          <p:cNvSpPr/>
          <p:nvPr/>
        </p:nvSpPr>
        <p:spPr>
          <a:xfrm>
            <a:off x="2560650" y="1173005"/>
            <a:ext cx="9306000" cy="523200"/>
          </a:xfrm>
          <a:prstGeom prst="leftRightArrow">
            <a:avLst>
              <a:gd name="adj1" fmla="val 58907"/>
              <a:gd name="adj2" fmla="val 88857"/>
            </a:avLst>
          </a:prstGeom>
          <a:solidFill>
            <a:srgbClr val="35ACA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Roboto"/>
              <a:ea typeface="Roboto"/>
              <a:cs typeface="Roboto"/>
              <a:sym typeface="Roboto"/>
            </a:endParaRPr>
          </a:p>
        </p:txBody>
      </p:sp>
      <p:sp>
        <p:nvSpPr>
          <p:cNvPr id="461" name="Google Shape;461;p44"/>
          <p:cNvSpPr/>
          <p:nvPr/>
        </p:nvSpPr>
        <p:spPr>
          <a:xfrm>
            <a:off x="0" y="0"/>
            <a:ext cx="12204900" cy="762900"/>
          </a:xfrm>
          <a:prstGeom prst="rect">
            <a:avLst/>
          </a:prstGeom>
          <a:solidFill>
            <a:srgbClr val="19547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i="0" u="none" strike="noStrike" cap="none">
              <a:solidFill>
                <a:srgbClr val="FFFFFF"/>
              </a:solidFill>
              <a:latin typeface="Roboto"/>
              <a:ea typeface="Roboto"/>
              <a:cs typeface="Roboto"/>
              <a:sym typeface="Roboto"/>
            </a:endParaRPr>
          </a:p>
        </p:txBody>
      </p:sp>
      <p:sp>
        <p:nvSpPr>
          <p:cNvPr id="462" name="Google Shape;462;p44"/>
          <p:cNvSpPr txBox="1"/>
          <p:nvPr/>
        </p:nvSpPr>
        <p:spPr>
          <a:xfrm>
            <a:off x="119800" y="35000"/>
            <a:ext cx="11881500" cy="736500"/>
          </a:xfrm>
          <a:prstGeom prst="rect">
            <a:avLst/>
          </a:prstGeom>
          <a:noFill/>
          <a:ln>
            <a:noFill/>
          </a:ln>
          <a:effectLst/>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None/>
            </a:pPr>
            <a:r>
              <a:rPr lang="en-US" sz="2933" spc="100" dirty="0">
                <a:solidFill>
                  <a:schemeClr val="bg1"/>
                </a:solidFill>
                <a:latin typeface="DM Serif display" pitchFamily="2" charset="0"/>
                <a:ea typeface="Roboto Medium"/>
                <a:cs typeface="Roboto Medium"/>
                <a:sym typeface="Roboto Medium"/>
              </a:rPr>
              <a:t>2) </a:t>
            </a:r>
            <a:r>
              <a:rPr lang="en-US" sz="2933" spc="100" dirty="0">
                <a:solidFill>
                  <a:srgbClr val="FFA700"/>
                </a:solidFill>
                <a:latin typeface="DM Serif display" pitchFamily="2" charset="0"/>
                <a:ea typeface="Roboto Medium"/>
                <a:cs typeface="Roboto Medium"/>
                <a:sym typeface="Roboto Medium"/>
              </a:rPr>
              <a:t>Culture &amp; Values</a:t>
            </a:r>
            <a:endParaRPr sz="800" u="none" strike="noStrike" cap="none" spc="100" dirty="0">
              <a:solidFill>
                <a:srgbClr val="FFA700"/>
              </a:solidFill>
              <a:latin typeface="DM Serif display" pitchFamily="2" charset="0"/>
              <a:ea typeface="Roboto Medium"/>
              <a:cs typeface="Roboto Medium"/>
              <a:sym typeface="Roboto Medium"/>
            </a:endParaRPr>
          </a:p>
        </p:txBody>
      </p:sp>
      <p:sp>
        <p:nvSpPr>
          <p:cNvPr id="467" name="Google Shape;467;p44" descr="Post-it" title="Post-it"/>
          <p:cNvSpPr/>
          <p:nvPr/>
        </p:nvSpPr>
        <p:spPr>
          <a:xfrm>
            <a:off x="178003" y="4843618"/>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r>
              <a:rPr lang="en-US" sz="1000" i="0" u="none" strike="noStrike" cap="none">
                <a:solidFill>
                  <a:schemeClr val="dk1"/>
                </a:solidFill>
                <a:latin typeface="Roboto"/>
                <a:ea typeface="Roboto"/>
                <a:cs typeface="Roboto"/>
                <a:sym typeface="Roboto"/>
              </a:rPr>
              <a:t> </a:t>
            </a:r>
            <a:endParaRPr sz="1000" i="0" u="none" strike="noStrike" cap="none">
              <a:solidFill>
                <a:schemeClr val="dk1"/>
              </a:solidFill>
              <a:latin typeface="Roboto"/>
              <a:ea typeface="Roboto"/>
              <a:cs typeface="Roboto"/>
              <a:sym typeface="Roboto"/>
            </a:endParaRPr>
          </a:p>
        </p:txBody>
      </p:sp>
      <p:sp>
        <p:nvSpPr>
          <p:cNvPr id="468" name="Google Shape;468;p44" descr="Post-it" title="Post-it"/>
          <p:cNvSpPr/>
          <p:nvPr/>
        </p:nvSpPr>
        <p:spPr>
          <a:xfrm>
            <a:off x="178003" y="4843618"/>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69" name="Google Shape;469;p44" descr="Post-it" title="Post-it"/>
          <p:cNvSpPr/>
          <p:nvPr/>
        </p:nvSpPr>
        <p:spPr>
          <a:xfrm>
            <a:off x="178003" y="4843618"/>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70" name="Google Shape;470;p44" descr="Post-it" title="Post-it"/>
          <p:cNvSpPr/>
          <p:nvPr/>
        </p:nvSpPr>
        <p:spPr>
          <a:xfrm>
            <a:off x="178003" y="4843618"/>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71" name="Google Shape;471;p44" descr="Post-it" title="Post-it"/>
          <p:cNvSpPr/>
          <p:nvPr/>
        </p:nvSpPr>
        <p:spPr>
          <a:xfrm>
            <a:off x="178003" y="4843618"/>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72" name="Google Shape;472;p44" descr="Post-it" title="Post-it"/>
          <p:cNvSpPr/>
          <p:nvPr/>
        </p:nvSpPr>
        <p:spPr>
          <a:xfrm>
            <a:off x="178003" y="4843618"/>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73" name="Google Shape;473;p44" descr="Post-it" title="Post-it"/>
          <p:cNvSpPr/>
          <p:nvPr/>
        </p:nvSpPr>
        <p:spPr>
          <a:xfrm>
            <a:off x="178003" y="4843618"/>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74" name="Google Shape;474;p44" descr="Post-it" title="Post-it"/>
          <p:cNvSpPr/>
          <p:nvPr/>
        </p:nvSpPr>
        <p:spPr>
          <a:xfrm>
            <a:off x="178003" y="4843618"/>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75" name="Google Shape;475;p44" descr="Post-it" title="Post-it"/>
          <p:cNvSpPr/>
          <p:nvPr/>
        </p:nvSpPr>
        <p:spPr>
          <a:xfrm>
            <a:off x="178003" y="4843618"/>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76" name="Google Shape;476;p44" descr="Post-it" title="Post-it"/>
          <p:cNvSpPr/>
          <p:nvPr/>
        </p:nvSpPr>
        <p:spPr>
          <a:xfrm>
            <a:off x="178003" y="4843618"/>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77" name="Google Shape;477;p44" descr="Post-it" title="Post-it"/>
          <p:cNvSpPr/>
          <p:nvPr/>
        </p:nvSpPr>
        <p:spPr>
          <a:xfrm>
            <a:off x="178003" y="4843618"/>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78" name="Google Shape;478;p44" descr="Post-it" title="Post-it"/>
          <p:cNvSpPr/>
          <p:nvPr/>
        </p:nvSpPr>
        <p:spPr>
          <a:xfrm>
            <a:off x="178003" y="4843618"/>
            <a:ext cx="1354800" cy="953100"/>
          </a:xfrm>
          <a:prstGeom prst="rect">
            <a:avLst/>
          </a:prstGeom>
          <a:solidFill>
            <a:srgbClr val="D5DBE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79" name="Google Shape;479;p44" descr="Post-it" title="Post-it"/>
          <p:cNvSpPr/>
          <p:nvPr/>
        </p:nvSpPr>
        <p:spPr>
          <a:xfrm>
            <a:off x="178003" y="4843618"/>
            <a:ext cx="1354800" cy="953100"/>
          </a:xfrm>
          <a:prstGeom prst="rect">
            <a:avLst/>
          </a:prstGeom>
          <a:solidFill>
            <a:srgbClr val="ECF1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80" name="Google Shape;480;p44" descr="Post-it" title="Post-it"/>
          <p:cNvSpPr/>
          <p:nvPr/>
        </p:nvSpPr>
        <p:spPr>
          <a:xfrm>
            <a:off x="178003" y="4843618"/>
            <a:ext cx="1354800" cy="953100"/>
          </a:xfrm>
          <a:prstGeom prst="rect">
            <a:avLst/>
          </a:prstGeom>
          <a:solidFill>
            <a:srgbClr val="BEF7F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81" name="Google Shape;481;p44" descr="Post-it" title="Post-it"/>
          <p:cNvSpPr/>
          <p:nvPr/>
        </p:nvSpPr>
        <p:spPr>
          <a:xfrm>
            <a:off x="277103" y="4703118"/>
            <a:ext cx="1354800" cy="953100"/>
          </a:xfrm>
          <a:prstGeom prst="rect">
            <a:avLst/>
          </a:prstGeom>
          <a:solidFill>
            <a:srgbClr val="FFF2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82" name="Google Shape;482;p44" descr="Post-it" title="Post-it"/>
          <p:cNvSpPr/>
          <p:nvPr/>
        </p:nvSpPr>
        <p:spPr>
          <a:xfrm>
            <a:off x="383503" y="4762880"/>
            <a:ext cx="1354800" cy="953100"/>
          </a:xfrm>
          <a:prstGeom prst="rect">
            <a:avLst/>
          </a:prstGeom>
          <a:solidFill>
            <a:srgbClr val="FCDED3"/>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83" name="Google Shape;483;p44" descr="Post-it" title="Post-it"/>
          <p:cNvSpPr/>
          <p:nvPr/>
        </p:nvSpPr>
        <p:spPr>
          <a:xfrm>
            <a:off x="587828" y="4835893"/>
            <a:ext cx="1354800" cy="953100"/>
          </a:xfrm>
          <a:prstGeom prst="rect">
            <a:avLst/>
          </a:prstGeom>
          <a:solidFill>
            <a:srgbClr val="FEF0D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000"/>
              <a:buFont typeface="Libre Franklin"/>
              <a:buNone/>
            </a:pPr>
            <a:endParaRPr sz="1000" i="0" u="none" strike="noStrike" cap="none">
              <a:solidFill>
                <a:schemeClr val="dk1"/>
              </a:solidFill>
              <a:latin typeface="Roboto"/>
              <a:ea typeface="Roboto"/>
              <a:cs typeface="Roboto"/>
              <a:sym typeface="Roboto"/>
            </a:endParaRPr>
          </a:p>
        </p:txBody>
      </p:sp>
      <p:sp>
        <p:nvSpPr>
          <p:cNvPr id="484" name="Google Shape;484;p44"/>
          <p:cNvSpPr/>
          <p:nvPr/>
        </p:nvSpPr>
        <p:spPr>
          <a:xfrm>
            <a:off x="215799" y="2167338"/>
            <a:ext cx="2194891" cy="2326800"/>
          </a:xfrm>
          <a:prstGeom prst="rect">
            <a:avLst/>
          </a:prstGeom>
          <a:solidFill>
            <a:srgbClr val="FF7D7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100" b="1" dirty="0">
                <a:solidFill>
                  <a:srgbClr val="FFFFFF"/>
                </a:solidFill>
                <a:latin typeface="Avenir Next LT Pro" panose="020B0504020202020204" pitchFamily="34" charset="0"/>
                <a:ea typeface="Roboto"/>
                <a:cs typeface="Roboto"/>
                <a:sym typeface="Roboto"/>
              </a:rPr>
              <a:t>Reflection considerations:</a:t>
            </a:r>
            <a:endParaRPr sz="1100" b="1" dirty="0">
              <a:solidFill>
                <a:srgbClr val="FFFFFF"/>
              </a:solidFill>
              <a:latin typeface="Avenir Next LT Pro" panose="020B0504020202020204" pitchFamily="34" charset="0"/>
              <a:ea typeface="Roboto"/>
              <a:cs typeface="Roboto"/>
              <a:sym typeface="Roboto"/>
            </a:endParaRPr>
          </a:p>
          <a:p>
            <a:pPr marL="114300" lvl="0" indent="-177800" algn="l" rtl="0">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Shift from diversity and inclusion to equity</a:t>
            </a:r>
            <a:endParaRPr sz="1000" dirty="0">
              <a:solidFill>
                <a:srgbClr val="FFFFFF"/>
              </a:solidFill>
              <a:latin typeface="Avenir Next LT Pro" panose="020B0504020202020204" pitchFamily="34" charset="0"/>
              <a:ea typeface="Roboto"/>
              <a:cs typeface="Roboto"/>
              <a:sym typeface="Roboto"/>
            </a:endParaRPr>
          </a:p>
          <a:p>
            <a:pPr marL="114300" lvl="0" indent="-177800" algn="l" rtl="0">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Deepening definitions of and commitment to equity, both at leadership level and across team</a:t>
            </a:r>
            <a:endParaRPr sz="1000" dirty="0">
              <a:solidFill>
                <a:srgbClr val="FFFFFF"/>
              </a:solidFill>
              <a:latin typeface="Avenir Next LT Pro" panose="020B0504020202020204" pitchFamily="34" charset="0"/>
              <a:ea typeface="Roboto"/>
              <a:cs typeface="Roboto"/>
              <a:sym typeface="Roboto"/>
            </a:endParaRPr>
          </a:p>
          <a:p>
            <a:pPr marL="114300" lvl="0" indent="-177800" algn="l" rtl="0">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Space created for discussions of equity</a:t>
            </a:r>
            <a:endParaRPr sz="1000" dirty="0">
              <a:solidFill>
                <a:srgbClr val="FFFFFF"/>
              </a:solidFill>
              <a:latin typeface="Avenir Next LT Pro" panose="020B0504020202020204" pitchFamily="34" charset="0"/>
              <a:ea typeface="Roboto"/>
              <a:cs typeface="Roboto"/>
              <a:sym typeface="Roboto"/>
            </a:endParaRPr>
          </a:p>
          <a:p>
            <a:pPr marL="114300" lvl="0" indent="-177800" algn="l" rtl="0">
              <a:spcBef>
                <a:spcPts val="0"/>
              </a:spcBef>
              <a:spcAft>
                <a:spcPts val="0"/>
              </a:spcAft>
              <a:buClr>
                <a:srgbClr val="FFFFFF"/>
              </a:buClr>
              <a:buSzPts val="1000"/>
              <a:buFont typeface="Roboto"/>
              <a:buChar char="●"/>
            </a:pPr>
            <a:r>
              <a:rPr lang="en-US" sz="1000" dirty="0">
                <a:solidFill>
                  <a:srgbClr val="FFFFFF"/>
                </a:solidFill>
                <a:latin typeface="Avenir Next LT Pro" panose="020B0504020202020204" pitchFamily="34" charset="0"/>
                <a:ea typeface="Roboto"/>
                <a:cs typeface="Roboto"/>
                <a:sym typeface="Roboto"/>
              </a:rPr>
              <a:t>Increasing alignment between cultural artifacts (symbols, stories, rituals, routines, and narrative) and values of equity, diversity and inclusion</a:t>
            </a:r>
            <a:endParaRPr sz="1100" dirty="0">
              <a:solidFill>
                <a:srgbClr val="FFFFFF"/>
              </a:solidFill>
              <a:latin typeface="Avenir Next LT Pro" panose="020B0504020202020204" pitchFamily="34" charset="0"/>
              <a:ea typeface="Roboto"/>
              <a:cs typeface="Roboto"/>
              <a:sym typeface="Roboto"/>
            </a:endParaRPr>
          </a:p>
        </p:txBody>
      </p:sp>
      <p:sp>
        <p:nvSpPr>
          <p:cNvPr id="513" name="Google Shape;513;p44"/>
          <p:cNvSpPr txBox="1"/>
          <p:nvPr/>
        </p:nvSpPr>
        <p:spPr>
          <a:xfrm>
            <a:off x="2576300" y="6190081"/>
            <a:ext cx="6720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dirty="0">
                <a:latin typeface="Avenir Next LT Pro" panose="020B0504020202020204" pitchFamily="34" charset="0"/>
                <a:ea typeface="Roboto" panose="02000000000000000000" pitchFamily="2" charset="0"/>
                <a:cs typeface="Roboto" panose="02000000000000000000" pitchFamily="2" charset="0"/>
                <a:sym typeface="Roboto"/>
              </a:rPr>
              <a:t>*Expressions of culture include symbols, stories, rituals, routines, language/narrative, behaviors and practices</a:t>
            </a:r>
            <a:endParaRPr sz="1000" dirty="0">
              <a:latin typeface="Avenir Next LT Pro" panose="020B0504020202020204" pitchFamily="34" charset="0"/>
              <a:ea typeface="Roboto" panose="02000000000000000000" pitchFamily="2" charset="0"/>
              <a:cs typeface="Roboto" panose="02000000000000000000" pitchFamily="2" charset="0"/>
              <a:sym typeface="Roboto"/>
            </a:endParaRPr>
          </a:p>
        </p:txBody>
      </p:sp>
      <p:cxnSp>
        <p:nvCxnSpPr>
          <p:cNvPr id="30" name="Google Shape;219;p37">
            <a:extLst>
              <a:ext uri="{FF2B5EF4-FFF2-40B4-BE49-F238E27FC236}">
                <a16:creationId xmlns:a16="http://schemas.microsoft.com/office/drawing/2014/main" id="{787FC462-19A5-7B85-AACC-2B11567D90A0}"/>
              </a:ext>
            </a:extLst>
          </p:cNvPr>
          <p:cNvCxnSpPr/>
          <p:nvPr/>
        </p:nvCxnSpPr>
        <p:spPr>
          <a:xfrm>
            <a:off x="2066902" y="6692998"/>
            <a:ext cx="5856900" cy="0"/>
          </a:xfrm>
          <a:prstGeom prst="straightConnector1">
            <a:avLst/>
          </a:prstGeom>
          <a:noFill/>
          <a:ln w="9525" cap="flat" cmpd="sng">
            <a:solidFill>
              <a:srgbClr val="FFFFFF"/>
            </a:solidFill>
            <a:prstDash val="solid"/>
            <a:miter lim="800000"/>
            <a:headEnd type="none" w="sm" len="sm"/>
            <a:tailEnd type="none" w="sm" len="sm"/>
          </a:ln>
        </p:spPr>
      </p:cxnSp>
      <p:sp>
        <p:nvSpPr>
          <p:cNvPr id="2" name="Google Shape;346;p42">
            <a:extLst>
              <a:ext uri="{FF2B5EF4-FFF2-40B4-BE49-F238E27FC236}">
                <a16:creationId xmlns:a16="http://schemas.microsoft.com/office/drawing/2014/main" id="{C23A7077-1A60-67E3-5E85-659230062FBF}"/>
              </a:ext>
            </a:extLst>
          </p:cNvPr>
          <p:cNvSpPr txBox="1"/>
          <p:nvPr/>
        </p:nvSpPr>
        <p:spPr>
          <a:xfrm>
            <a:off x="199100" y="5920963"/>
            <a:ext cx="1496400" cy="271500"/>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Clr>
                <a:schemeClr val="dk1"/>
              </a:buClr>
              <a:buSzPts val="1000"/>
              <a:buFont typeface="Libre Franklin"/>
              <a:buNone/>
            </a:pPr>
            <a:r>
              <a:rPr lang="en-US" sz="1000" b="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sticky note </a:t>
            </a:r>
            <a:r>
              <a:rPr lang="en-US"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stack</a:t>
            </a:r>
            <a:endParaRPr sz="1000" b="1" u="none" strike="noStrike" cap="none"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a:p>
            <a:pPr marL="0" marR="0" lvl="0" indent="0" algn="ctr" rtl="0">
              <a:spcBef>
                <a:spcPts val="0"/>
              </a:spcBef>
              <a:spcAft>
                <a:spcPts val="0"/>
              </a:spcAft>
              <a:buClr>
                <a:schemeClr val="dk1"/>
              </a:buClr>
              <a:buSzPts val="1000"/>
              <a:buFont typeface="Libre Franklin"/>
              <a:buNone/>
            </a:pPr>
            <a:r>
              <a:rPr lang="en-US"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rPr>
              <a:t>[to add comments, questions, or rationale]</a:t>
            </a:r>
            <a:endParaRPr sz="900" i="1" dirty="0">
              <a:solidFill>
                <a:schemeClr val="dk1"/>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3" name="Google Shape;345;p42">
            <a:extLst>
              <a:ext uri="{FF2B5EF4-FFF2-40B4-BE49-F238E27FC236}">
                <a16:creationId xmlns:a16="http://schemas.microsoft.com/office/drawing/2014/main" id="{CEE2F05F-A1F2-8F68-8161-993F62182164}"/>
              </a:ext>
            </a:extLst>
          </p:cNvPr>
          <p:cNvSpPr txBox="1"/>
          <p:nvPr/>
        </p:nvSpPr>
        <p:spPr>
          <a:xfrm>
            <a:off x="152905" y="1004702"/>
            <a:ext cx="92940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rPr>
              <a:t>Where We Are</a:t>
            </a:r>
            <a:endParaRPr sz="1100" b="1" dirty="0">
              <a:solidFill>
                <a:srgbClr val="19547F"/>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4" name="Google Shape;378;p42">
            <a:extLst>
              <a:ext uri="{FF2B5EF4-FFF2-40B4-BE49-F238E27FC236}">
                <a16:creationId xmlns:a16="http://schemas.microsoft.com/office/drawing/2014/main" id="{D75B01D9-CE3B-3754-DCCB-BA11D79818DE}"/>
              </a:ext>
            </a:extLst>
          </p:cNvPr>
          <p:cNvSpPr txBox="1"/>
          <p:nvPr/>
        </p:nvSpPr>
        <p:spPr>
          <a:xfrm>
            <a:off x="119800" y="1440057"/>
            <a:ext cx="1002690" cy="32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rPr>
              <a:t>Where We Want to Be</a:t>
            </a:r>
            <a:endParaRPr sz="1100" b="1" dirty="0">
              <a:solidFill>
                <a:srgbClr val="FFA700"/>
              </a:solidFill>
              <a:latin typeface="Avenir Next LT Pro" panose="020B0504020202020204" pitchFamily="34" charset="0"/>
              <a:ea typeface="Roboto" panose="02000000000000000000" pitchFamily="2" charset="0"/>
              <a:cs typeface="Roboto" panose="02000000000000000000" pitchFamily="2" charset="0"/>
              <a:sym typeface="Roboto"/>
            </a:endParaRPr>
          </a:p>
        </p:txBody>
      </p:sp>
      <p:sp>
        <p:nvSpPr>
          <p:cNvPr id="5" name="Google Shape;341;p42">
            <a:extLst>
              <a:ext uri="{FF2B5EF4-FFF2-40B4-BE49-F238E27FC236}">
                <a16:creationId xmlns:a16="http://schemas.microsoft.com/office/drawing/2014/main" id="{DF22C93D-FE6B-7BF0-6E24-32F94C52E1D3}"/>
              </a:ext>
            </a:extLst>
          </p:cNvPr>
          <p:cNvSpPr/>
          <p:nvPr/>
        </p:nvSpPr>
        <p:spPr>
          <a:xfrm>
            <a:off x="110819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6" name="Google Shape;367;p42">
            <a:extLst>
              <a:ext uri="{FF2B5EF4-FFF2-40B4-BE49-F238E27FC236}">
                <a16:creationId xmlns:a16="http://schemas.microsoft.com/office/drawing/2014/main" id="{6E4CE196-DEC6-6E03-32A1-DF851AF2A813}"/>
              </a:ext>
            </a:extLst>
          </p:cNvPr>
          <p:cNvSpPr/>
          <p:nvPr/>
        </p:nvSpPr>
        <p:spPr>
          <a:xfrm>
            <a:off x="1065099" y="1480139"/>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7" name="Google Shape;367;p42">
            <a:extLst>
              <a:ext uri="{FF2B5EF4-FFF2-40B4-BE49-F238E27FC236}">
                <a16:creationId xmlns:a16="http://schemas.microsoft.com/office/drawing/2014/main" id="{58C2604A-CF6F-6046-17CE-07EC98AF87A3}"/>
              </a:ext>
            </a:extLst>
          </p:cNvPr>
          <p:cNvSpPr/>
          <p:nvPr/>
        </p:nvSpPr>
        <p:spPr>
          <a:xfrm>
            <a:off x="1225177"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11" name="Google Shape;367;p42">
            <a:extLst>
              <a:ext uri="{FF2B5EF4-FFF2-40B4-BE49-F238E27FC236}">
                <a16:creationId xmlns:a16="http://schemas.microsoft.com/office/drawing/2014/main" id="{DA9E8010-5ECC-9820-0C00-7610116D3FB6}"/>
              </a:ext>
            </a:extLst>
          </p:cNvPr>
          <p:cNvSpPr/>
          <p:nvPr/>
        </p:nvSpPr>
        <p:spPr>
          <a:xfrm>
            <a:off x="1428656"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12" name="Google Shape;367;p42">
            <a:extLst>
              <a:ext uri="{FF2B5EF4-FFF2-40B4-BE49-F238E27FC236}">
                <a16:creationId xmlns:a16="http://schemas.microsoft.com/office/drawing/2014/main" id="{D319DAFC-FDA1-F770-1C6F-0F9C74FE011E}"/>
              </a:ext>
            </a:extLst>
          </p:cNvPr>
          <p:cNvSpPr/>
          <p:nvPr/>
        </p:nvSpPr>
        <p:spPr>
          <a:xfrm>
            <a:off x="1632135"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13" name="Google Shape;367;p42">
            <a:extLst>
              <a:ext uri="{FF2B5EF4-FFF2-40B4-BE49-F238E27FC236}">
                <a16:creationId xmlns:a16="http://schemas.microsoft.com/office/drawing/2014/main" id="{D32082FE-4224-6132-3088-E4EB1DF368C0}"/>
              </a:ext>
            </a:extLst>
          </p:cNvPr>
          <p:cNvSpPr/>
          <p:nvPr/>
        </p:nvSpPr>
        <p:spPr>
          <a:xfrm>
            <a:off x="1835613" y="1484467"/>
            <a:ext cx="478200" cy="420900"/>
          </a:xfrm>
          <a:prstGeom prst="star5">
            <a:avLst>
              <a:gd name="adj" fmla="val 19098"/>
              <a:gd name="hf" fmla="val 105146"/>
              <a:gd name="vf" fmla="val 110557"/>
            </a:avLst>
          </a:prstGeom>
          <a:solidFill>
            <a:srgbClr val="FFA700"/>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chemeClr val="lt1"/>
              </a:solidFill>
              <a:latin typeface="Roboto"/>
              <a:ea typeface="Roboto"/>
              <a:cs typeface="Roboto"/>
              <a:sym typeface="Roboto"/>
            </a:endParaRPr>
          </a:p>
        </p:txBody>
      </p:sp>
      <p:sp>
        <p:nvSpPr>
          <p:cNvPr id="14" name="Google Shape;341;p42">
            <a:extLst>
              <a:ext uri="{FF2B5EF4-FFF2-40B4-BE49-F238E27FC236}">
                <a16:creationId xmlns:a16="http://schemas.microsoft.com/office/drawing/2014/main" id="{6AF9F394-C45F-52F2-8E92-DCD6293A723C}"/>
              </a:ext>
            </a:extLst>
          </p:cNvPr>
          <p:cNvSpPr/>
          <p:nvPr/>
        </p:nvSpPr>
        <p:spPr>
          <a:xfrm>
            <a:off x="1256535"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20" name="Google Shape;341;p42">
            <a:extLst>
              <a:ext uri="{FF2B5EF4-FFF2-40B4-BE49-F238E27FC236}">
                <a16:creationId xmlns:a16="http://schemas.microsoft.com/office/drawing/2014/main" id="{E72C36AE-B385-C0B7-B7D6-B82DC22DA935}"/>
              </a:ext>
            </a:extLst>
          </p:cNvPr>
          <p:cNvSpPr/>
          <p:nvPr/>
        </p:nvSpPr>
        <p:spPr>
          <a:xfrm>
            <a:off x="1404871"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3" name="Google Shape;341;p42">
            <a:extLst>
              <a:ext uri="{FF2B5EF4-FFF2-40B4-BE49-F238E27FC236}">
                <a16:creationId xmlns:a16="http://schemas.microsoft.com/office/drawing/2014/main" id="{E40BA842-E16E-6D22-DBA3-BDAF3D74BD7E}"/>
              </a:ext>
            </a:extLst>
          </p:cNvPr>
          <p:cNvSpPr/>
          <p:nvPr/>
        </p:nvSpPr>
        <p:spPr>
          <a:xfrm>
            <a:off x="1553207"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4" name="Google Shape;341;p42">
            <a:extLst>
              <a:ext uri="{FF2B5EF4-FFF2-40B4-BE49-F238E27FC236}">
                <a16:creationId xmlns:a16="http://schemas.microsoft.com/office/drawing/2014/main" id="{5720E564-5042-17A2-CCDA-2C43C145C57C}"/>
              </a:ext>
            </a:extLst>
          </p:cNvPr>
          <p:cNvSpPr/>
          <p:nvPr/>
        </p:nvSpPr>
        <p:spPr>
          <a:xfrm>
            <a:off x="1701543"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5" name="Google Shape;341;p42">
            <a:extLst>
              <a:ext uri="{FF2B5EF4-FFF2-40B4-BE49-F238E27FC236}">
                <a16:creationId xmlns:a16="http://schemas.microsoft.com/office/drawing/2014/main" id="{6A42C52F-9A09-DDA4-F81B-5CCAD63927CB}"/>
              </a:ext>
            </a:extLst>
          </p:cNvPr>
          <p:cNvSpPr/>
          <p:nvPr/>
        </p:nvSpPr>
        <p:spPr>
          <a:xfrm>
            <a:off x="1849879"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sp>
        <p:nvSpPr>
          <p:cNvPr id="36" name="Google Shape;341;p42">
            <a:extLst>
              <a:ext uri="{FF2B5EF4-FFF2-40B4-BE49-F238E27FC236}">
                <a16:creationId xmlns:a16="http://schemas.microsoft.com/office/drawing/2014/main" id="{B7FC99EF-8C6C-C035-D7C9-6EDE480C0124}"/>
              </a:ext>
            </a:extLst>
          </p:cNvPr>
          <p:cNvSpPr/>
          <p:nvPr/>
        </p:nvSpPr>
        <p:spPr>
          <a:xfrm>
            <a:off x="1998212" y="1075132"/>
            <a:ext cx="320100" cy="320100"/>
          </a:xfrm>
          <a:prstGeom prst="ellipse">
            <a:avLst/>
          </a:prstGeom>
          <a:solidFill>
            <a:srgbClr val="19547F"/>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i="0" u="none" strike="noStrike" cap="none">
              <a:solidFill>
                <a:srgbClr val="FFFFFF"/>
              </a:solidFill>
              <a:latin typeface="Roboto"/>
              <a:ea typeface="Roboto"/>
              <a:cs typeface="Roboto"/>
              <a:sym typeface="Roboto"/>
            </a:endParaRPr>
          </a:p>
        </p:txBody>
      </p:sp>
      <p:grpSp>
        <p:nvGrpSpPr>
          <p:cNvPr id="18" name="Group 17">
            <a:extLst>
              <a:ext uri="{FF2B5EF4-FFF2-40B4-BE49-F238E27FC236}">
                <a16:creationId xmlns:a16="http://schemas.microsoft.com/office/drawing/2014/main" id="{739E6B54-D6EE-47B9-57CF-BB8622F6BAC2}"/>
              </a:ext>
            </a:extLst>
          </p:cNvPr>
          <p:cNvGrpSpPr/>
          <p:nvPr/>
        </p:nvGrpSpPr>
        <p:grpSpPr>
          <a:xfrm>
            <a:off x="0" y="6402336"/>
            <a:ext cx="12204495" cy="524700"/>
            <a:chOff x="0" y="6402336"/>
            <a:chExt cx="12204495" cy="524700"/>
          </a:xfrm>
        </p:grpSpPr>
        <p:grpSp>
          <p:nvGrpSpPr>
            <p:cNvPr id="19" name="Group 18">
              <a:extLst>
                <a:ext uri="{FF2B5EF4-FFF2-40B4-BE49-F238E27FC236}">
                  <a16:creationId xmlns:a16="http://schemas.microsoft.com/office/drawing/2014/main" id="{8B236458-A5C0-B63E-9F87-A03271208189}"/>
                </a:ext>
              </a:extLst>
            </p:cNvPr>
            <p:cNvGrpSpPr/>
            <p:nvPr/>
          </p:nvGrpSpPr>
          <p:grpSpPr>
            <a:xfrm>
              <a:off x="0" y="6490239"/>
              <a:ext cx="12204495" cy="367762"/>
              <a:chOff x="0" y="6490239"/>
              <a:chExt cx="12204495" cy="367762"/>
            </a:xfrm>
          </p:grpSpPr>
          <p:sp>
            <p:nvSpPr>
              <p:cNvPr id="25" name="Google Shape;217;p37">
                <a:extLst>
                  <a:ext uri="{FF2B5EF4-FFF2-40B4-BE49-F238E27FC236}">
                    <a16:creationId xmlns:a16="http://schemas.microsoft.com/office/drawing/2014/main" id="{2BD8BA18-7C17-8E95-C5D8-8304027F13B2}"/>
                  </a:ext>
                </a:extLst>
              </p:cNvPr>
              <p:cNvSpPr/>
              <p:nvPr/>
            </p:nvSpPr>
            <p:spPr>
              <a:xfrm rot="16200000">
                <a:off x="5918367" y="571872"/>
                <a:ext cx="367762" cy="12204495"/>
              </a:xfrm>
              <a:prstGeom prst="rect">
                <a:avLst/>
              </a:prstGeom>
              <a:solidFill>
                <a:srgbClr val="D6F6F3"/>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2400" b="0" i="0" u="none" strike="noStrike" cap="none">
                  <a:solidFill>
                    <a:schemeClr val="tx1"/>
                  </a:solidFill>
                  <a:latin typeface="Calibri"/>
                  <a:ea typeface="Calibri"/>
                  <a:cs typeface="Calibri"/>
                  <a:sym typeface="Calibri"/>
                </a:endParaRPr>
              </a:p>
            </p:txBody>
          </p:sp>
          <p:cxnSp>
            <p:nvCxnSpPr>
              <p:cNvPr id="23" name="Google Shape;219;p37">
                <a:extLst>
                  <a:ext uri="{FF2B5EF4-FFF2-40B4-BE49-F238E27FC236}">
                    <a16:creationId xmlns:a16="http://schemas.microsoft.com/office/drawing/2014/main" id="{F89E63D2-997D-1D5B-3FC6-C76D7D28ABCD}"/>
                  </a:ext>
                </a:extLst>
              </p:cNvPr>
              <p:cNvCxnSpPr>
                <a:cxnSpLocks/>
              </p:cNvCxnSpPr>
              <p:nvPr/>
            </p:nvCxnSpPr>
            <p:spPr>
              <a:xfrm>
                <a:off x="1715678" y="6674028"/>
                <a:ext cx="2740219" cy="0"/>
              </a:xfrm>
              <a:prstGeom prst="straightConnector1">
                <a:avLst/>
              </a:prstGeom>
              <a:noFill/>
              <a:ln w="9525" cap="flat" cmpd="sng">
                <a:solidFill>
                  <a:srgbClr val="FFFFFF"/>
                </a:solidFill>
                <a:prstDash val="solid"/>
                <a:miter lim="800000"/>
                <a:headEnd type="none" w="sm" len="sm"/>
                <a:tailEnd type="none" w="sm" len="sm"/>
              </a:ln>
            </p:spPr>
          </p:cxnSp>
          <p:sp>
            <p:nvSpPr>
              <p:cNvPr id="24" name="Google Shape;225;p37">
                <a:extLst>
                  <a:ext uri="{FF2B5EF4-FFF2-40B4-BE49-F238E27FC236}">
                    <a16:creationId xmlns:a16="http://schemas.microsoft.com/office/drawing/2014/main" id="{28D01924-7696-161F-D860-859BA23366F0}"/>
                  </a:ext>
                </a:extLst>
              </p:cNvPr>
              <p:cNvSpPr txBox="1"/>
              <p:nvPr/>
            </p:nvSpPr>
            <p:spPr>
              <a:xfrm>
                <a:off x="4455897" y="6495339"/>
                <a:ext cx="7394358" cy="338524"/>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Developed by Learning for Action and Public Equity Group with funding from Robert Wood Johnson Foundation   |   Page</a:t>
                </a:r>
                <a:endParaRPr sz="1000" dirty="0">
                  <a:solidFill>
                    <a:schemeClr val="tx1"/>
                  </a:solidFill>
                  <a:latin typeface="Avenir Next LT Pro" panose="020B0504020202020204" pitchFamily="34" charset="0"/>
                  <a:ea typeface="Roboto"/>
                  <a:cs typeface="Roboto"/>
                  <a:sym typeface="Roboto"/>
                </a:endParaRPr>
              </a:p>
            </p:txBody>
          </p:sp>
        </p:grpSp>
        <p:sp>
          <p:nvSpPr>
            <p:cNvPr id="21" name="Google Shape;234;p38">
              <a:extLst>
                <a:ext uri="{FF2B5EF4-FFF2-40B4-BE49-F238E27FC236}">
                  <a16:creationId xmlns:a16="http://schemas.microsoft.com/office/drawing/2014/main" id="{80F7C65E-2E1A-52BB-8768-6B06F9FBC1CD}"/>
                </a:ext>
              </a:extLst>
            </p:cNvPr>
            <p:cNvSpPr txBox="1">
              <a:spLocks/>
            </p:cNvSpPr>
            <p:nvPr/>
          </p:nvSpPr>
          <p:spPr>
            <a:xfrm>
              <a:off x="11332815" y="6402336"/>
              <a:ext cx="731700" cy="524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z="1000" smtClean="0">
                  <a:solidFill>
                    <a:schemeClr val="tx1"/>
                  </a:solidFill>
                  <a:latin typeface="Avenir Next LT Pro" panose="020B0504020202020204" pitchFamily="34" charset="0"/>
                  <a:ea typeface="Roboto"/>
                  <a:cs typeface="Roboto"/>
                  <a:sym typeface="Roboto"/>
                </a:rPr>
                <a:pPr/>
                <a:t>9</a:t>
              </a:fld>
              <a:endParaRPr lang="en-US" sz="1000" dirty="0">
                <a:solidFill>
                  <a:schemeClr val="tx1"/>
                </a:solidFill>
                <a:latin typeface="Avenir Next LT Pro" panose="020B0504020202020204" pitchFamily="34" charset="0"/>
                <a:ea typeface="Roboto"/>
                <a:cs typeface="Roboto"/>
                <a:sym typeface="Roboto"/>
              </a:endParaRPr>
            </a:p>
          </p:txBody>
        </p:sp>
      </p:grpSp>
      <p:sp>
        <p:nvSpPr>
          <p:cNvPr id="8" name="Google Shape;218;p37">
            <a:extLst>
              <a:ext uri="{FF2B5EF4-FFF2-40B4-BE49-F238E27FC236}">
                <a16:creationId xmlns:a16="http://schemas.microsoft.com/office/drawing/2014/main" id="{5795944E-6359-986F-7DF0-10A7D05D11C2}"/>
              </a:ext>
            </a:extLst>
          </p:cNvPr>
          <p:cNvSpPr txBox="1"/>
          <p:nvPr/>
        </p:nvSpPr>
        <p:spPr>
          <a:xfrm>
            <a:off x="52765" y="6518737"/>
            <a:ext cx="3619110" cy="291729"/>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000" dirty="0">
                <a:solidFill>
                  <a:schemeClr val="tx1"/>
                </a:solidFill>
                <a:latin typeface="Avenir Next LT Pro" panose="020B0504020202020204" pitchFamily="34" charset="0"/>
                <a:ea typeface="Roboto"/>
                <a:cs typeface="Roboto"/>
                <a:sym typeface="Roboto"/>
              </a:rPr>
              <a:t>Equity </a:t>
            </a:r>
            <a:r>
              <a:rPr lang="en-US" sz="1000" b="0" i="0" u="none" strike="noStrike" cap="none" dirty="0">
                <a:solidFill>
                  <a:schemeClr val="tx1"/>
                </a:solidFill>
                <a:latin typeface="Avenir Next LT Pro" panose="020B0504020202020204" pitchFamily="34" charset="0"/>
                <a:ea typeface="Roboto"/>
                <a:cs typeface="Roboto"/>
                <a:sym typeface="Roboto"/>
              </a:rPr>
              <a:t>Learning Lab</a:t>
            </a:r>
            <a:endParaRPr sz="1000" b="0" i="0" u="none" strike="noStrike" cap="none" dirty="0">
              <a:solidFill>
                <a:schemeClr val="tx1"/>
              </a:solidFill>
              <a:latin typeface="Avenir Next LT Pro" panose="020B0504020202020204" pitchFamily="34" charset="0"/>
              <a:ea typeface="Roboto"/>
              <a:cs typeface="Roboto"/>
              <a:sym typeface="Roboto"/>
            </a:endParaRPr>
          </a:p>
        </p:txBody>
      </p:sp>
    </p:spTree>
  </p:cSld>
  <p:clrMapOvr>
    <a:overrideClrMapping bg1="lt1" tx1="dk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10.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11.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12.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13.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14.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15.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16.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17.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18.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19.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2.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20.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3.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4.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5.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6.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7.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8.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9.xml><?xml version="1.0" encoding="utf-8"?>
<a:themeOverride xmlns:a="http://schemas.openxmlformats.org/drawingml/2006/main">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346</TotalTime>
  <Words>6682</Words>
  <Application>Microsoft Office PowerPoint</Application>
  <PresentationFormat>Widescreen</PresentationFormat>
  <Paragraphs>680</Paragraphs>
  <Slides>26</Slides>
  <Notes>26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26</vt:i4>
      </vt:variant>
    </vt:vector>
  </HeadingPairs>
  <TitlesOfParts>
    <vt:vector size="38" baseType="lpstr">
      <vt:lpstr>Roboto Medium</vt:lpstr>
      <vt:lpstr>Libre Franklin</vt:lpstr>
      <vt:lpstr>Avenir Next LT Pro</vt:lpstr>
      <vt:lpstr>Roboto</vt:lpstr>
      <vt:lpstr>Avenir Next LT Pro Light</vt:lpstr>
      <vt:lpstr>Avenir Next LT Pro Demi</vt:lpstr>
      <vt:lpstr>DM Serif display</vt:lpstr>
      <vt:lpstr>Calibri</vt:lpstr>
      <vt:lpstr>Arial</vt:lpstr>
      <vt:lpstr>DM Serif display</vt:lpstr>
      <vt:lpstr>Office Theme</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Keerti Kanchinadam</dc:creator>
  <cp:lastModifiedBy>Jessica Xiomara Garcia</cp:lastModifiedBy>
  <cp:revision>11</cp:revision>
  <dcterms:modified xsi:type="dcterms:W3CDTF">2024-10-08T17:15:37Z</dcterms:modified>
</cp:coreProperties>
</file>